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60" r:id="rId3"/>
    <p:sldId id="337" r:id="rId4"/>
    <p:sldId id="338" r:id="rId5"/>
    <p:sldId id="340" r:id="rId6"/>
    <p:sldId id="341" r:id="rId7"/>
    <p:sldId id="342" r:id="rId8"/>
    <p:sldId id="344" r:id="rId9"/>
    <p:sldId id="346" r:id="rId10"/>
    <p:sldId id="347" r:id="rId11"/>
    <p:sldId id="343" r:id="rId12"/>
    <p:sldId id="348" r:id="rId13"/>
    <p:sldId id="349" r:id="rId14"/>
    <p:sldId id="270"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57F"/>
    <a:srgbClr val="88B6FF"/>
    <a:srgbClr val="EAF3FF"/>
    <a:srgbClr val="EEF2F5"/>
    <a:srgbClr val="7A91AC"/>
    <a:srgbClr val="2F547E"/>
    <a:srgbClr val="C3CEDA"/>
    <a:srgbClr val="325885"/>
    <a:srgbClr val="5B7899"/>
    <a:srgbClr val="3F6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7" autoAdjust="0"/>
    <p:restoredTop sz="94966" autoAdjust="0"/>
  </p:normalViewPr>
  <p:slideViewPr>
    <p:cSldViewPr snapToGrid="0">
      <p:cViewPr varScale="1">
        <p:scale>
          <a:sx n="121" d="100"/>
          <a:sy n="121" d="100"/>
        </p:scale>
        <p:origin x="568"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7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7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130EE-760D-4575-B957-3A2C522A1798}" type="datetimeFigureOut">
              <a:rPr lang="zh-CN" altLang="en-US" smtClean="0"/>
              <a:t>2023/12/10</a:t>
            </a:fld>
            <a:endParaRPr lang="zh-CN" altLang="en-US"/>
          </a:p>
        </p:txBody>
      </p:sp>
      <p:sp>
        <p:nvSpPr>
          <p:cNvPr id="104877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8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8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8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FDF61-DA3A-4787-B56D-7FD06C3E552B}" type="slidenum">
              <a:rPr lang="zh-CN" altLang="en-US" smtClean="0"/>
              <a:t>‹#›</a:t>
            </a:fld>
            <a:endParaRPr lang="zh-CN" altLang="en-US"/>
          </a:p>
        </p:txBody>
      </p:sp>
    </p:spTree>
    <p:extLst>
      <p:ext uri="{BB962C8B-B14F-4D97-AF65-F5344CB8AC3E}">
        <p14:creationId xmlns:p14="http://schemas.microsoft.com/office/powerpoint/2010/main" val="2831557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幻灯片图像占位符 1"/>
          <p:cNvSpPr>
            <a:spLocks noGrp="1" noRot="1" noChangeAspect="1"/>
          </p:cNvSpPr>
          <p:nvPr>
            <p:ph type="sldImg"/>
          </p:nvPr>
        </p:nvSpPr>
        <p:spPr/>
      </p:sp>
      <p:sp>
        <p:nvSpPr>
          <p:cNvPr id="1048592" name="备注占位符 2"/>
          <p:cNvSpPr>
            <a:spLocks noGrp="1"/>
          </p:cNvSpPr>
          <p:nvPr>
            <p:ph type="body" idx="1"/>
          </p:nvPr>
        </p:nvSpPr>
        <p:spPr/>
        <p:txBody>
          <a:bodyPr/>
          <a:lstStyle/>
          <a:p>
            <a:endParaRPr lang="zh-CN" altLang="en-US" dirty="0"/>
          </a:p>
        </p:txBody>
      </p:sp>
      <p:sp>
        <p:nvSpPr>
          <p:cNvPr id="1048593" name="灯片编号占位符 3"/>
          <p:cNvSpPr>
            <a:spLocks noGrp="1"/>
          </p:cNvSpPr>
          <p:nvPr>
            <p:ph type="sldNum" sz="quarter" idx="5"/>
          </p:nvPr>
        </p:nvSpPr>
        <p:spPr/>
        <p:txBody>
          <a:bodyPr/>
          <a:lstStyle/>
          <a:p>
            <a:fld id="{32DFDF61-DA3A-4787-B56D-7FD06C3E552B}" type="slidenum">
              <a:rPr lang="zh-CN" altLang="en-US" smtClean="0"/>
              <a:t>1</a:t>
            </a:fld>
            <a:endParaRPr lang="zh-CN" altLang="en-US"/>
          </a:p>
        </p:txBody>
      </p:sp>
    </p:spTree>
    <p:extLst>
      <p:ext uri="{BB962C8B-B14F-4D97-AF65-F5344CB8AC3E}">
        <p14:creationId xmlns:p14="http://schemas.microsoft.com/office/powerpoint/2010/main" val="1255165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10</a:t>
            </a:fld>
            <a:endParaRPr lang="zh-CN" altLang="en-US"/>
          </a:p>
        </p:txBody>
      </p:sp>
    </p:spTree>
    <p:extLst>
      <p:ext uri="{BB962C8B-B14F-4D97-AF65-F5344CB8AC3E}">
        <p14:creationId xmlns:p14="http://schemas.microsoft.com/office/powerpoint/2010/main" val="262227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11</a:t>
            </a:fld>
            <a:endParaRPr lang="zh-CN" altLang="en-US"/>
          </a:p>
        </p:txBody>
      </p:sp>
    </p:spTree>
    <p:extLst>
      <p:ext uri="{BB962C8B-B14F-4D97-AF65-F5344CB8AC3E}">
        <p14:creationId xmlns:p14="http://schemas.microsoft.com/office/powerpoint/2010/main" val="399274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12</a:t>
            </a:fld>
            <a:endParaRPr lang="zh-CN" altLang="en-US"/>
          </a:p>
        </p:txBody>
      </p:sp>
    </p:spTree>
    <p:extLst>
      <p:ext uri="{BB962C8B-B14F-4D97-AF65-F5344CB8AC3E}">
        <p14:creationId xmlns:p14="http://schemas.microsoft.com/office/powerpoint/2010/main" val="869454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13</a:t>
            </a:fld>
            <a:endParaRPr lang="zh-CN" altLang="en-US"/>
          </a:p>
        </p:txBody>
      </p:sp>
    </p:spTree>
    <p:extLst>
      <p:ext uri="{BB962C8B-B14F-4D97-AF65-F5344CB8AC3E}">
        <p14:creationId xmlns:p14="http://schemas.microsoft.com/office/powerpoint/2010/main" val="2964942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解释</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Explanations</a:t>
            </a:r>
            <a:r>
              <a:rPr lang="zh-CN" altLang="en-US" sz="1200" b="0" i="0" kern="1200" dirty="0">
                <a:solidFill>
                  <a:schemeClr val="tx1"/>
                </a:solidFill>
                <a:effectLst/>
                <a:latin typeface="+mn-lt"/>
                <a:ea typeface="+mn-ea"/>
                <a:cs typeface="+mn-cs"/>
              </a:rPr>
              <a:t>），是指需要用某种语言来描述和注解。理想情况下，严谨的数学符号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逻辑规则是最好的解释（</a:t>
            </a:r>
            <a:r>
              <a:rPr lang="en-US" altLang="zh-CN" sz="1200" b="0" i="0" kern="1200" dirty="0">
                <a:solidFill>
                  <a:schemeClr val="tx1"/>
                </a:solidFill>
                <a:effectLst/>
                <a:latin typeface="+mn-lt"/>
                <a:ea typeface="+mn-ea"/>
                <a:cs typeface="+mn-cs"/>
              </a:rPr>
              <a:t>D </a:t>
            </a:r>
            <a:r>
              <a:rPr lang="en-US" altLang="zh-CN" sz="1200" b="0" i="0" kern="1200" dirty="0" err="1">
                <a:solidFill>
                  <a:schemeClr val="tx1"/>
                </a:solidFill>
                <a:effectLst/>
                <a:latin typeface="+mn-lt"/>
                <a:ea typeface="+mn-ea"/>
                <a:cs typeface="+mn-cs"/>
              </a:rPr>
              <a:t>Pedreschi</a:t>
            </a:r>
            <a:r>
              <a:rPr lang="en-US" altLang="zh-CN" sz="1200" b="0" i="0" kern="1200" dirty="0">
                <a:solidFill>
                  <a:schemeClr val="tx1"/>
                </a:solidFill>
                <a:effectLst/>
                <a:latin typeface="+mn-lt"/>
                <a:ea typeface="+mn-ea"/>
                <a:cs typeface="+mn-cs"/>
              </a:rPr>
              <a:t> et al., 2019</a:t>
            </a:r>
            <a:r>
              <a:rPr lang="zh-CN" altLang="en-US" sz="1200" b="0" i="0" kern="1200" dirty="0">
                <a:solidFill>
                  <a:schemeClr val="tx1"/>
                </a:solidFill>
                <a:effectLst/>
                <a:latin typeface="+mn-lt"/>
                <a:ea typeface="+mn-ea"/>
                <a:cs typeface="+mn-cs"/>
              </a:rPr>
              <a:t>）。实际上人们往往不强求“完整的解释”，只需要关键信息和一些先验知识</a:t>
            </a: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可解释的边界</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Explainable Boundary</a:t>
            </a:r>
            <a:r>
              <a:rPr lang="zh-CN" altLang="en-US" sz="1200" b="0" i="0" kern="1200" dirty="0">
                <a:solidFill>
                  <a:schemeClr val="tx1"/>
                </a:solidFill>
                <a:effectLst/>
                <a:latin typeface="+mn-lt"/>
                <a:ea typeface="+mn-ea"/>
                <a:cs typeface="+mn-cs"/>
              </a:rPr>
              <a:t>），是指可解释性能够提供解释的程度。来自</a:t>
            </a:r>
            <a:r>
              <a:rPr lang="en-US" altLang="zh-CN" sz="1200" b="0" i="0" kern="1200" dirty="0">
                <a:solidFill>
                  <a:schemeClr val="tx1"/>
                </a:solidFill>
                <a:effectLst/>
                <a:latin typeface="+mn-lt"/>
                <a:ea typeface="+mn-ea"/>
                <a:cs typeface="+mn-cs"/>
              </a:rPr>
              <a:t>XAI</a:t>
            </a:r>
            <a:r>
              <a:rPr lang="zh-CN" altLang="en-US" sz="1200" b="0" i="0" kern="1200" dirty="0">
                <a:solidFill>
                  <a:schemeClr val="tx1"/>
                </a:solidFill>
                <a:effectLst/>
                <a:latin typeface="+mn-lt"/>
                <a:ea typeface="+mn-ea"/>
                <a:cs typeface="+mn-cs"/>
              </a:rPr>
              <a:t>的：对于不同的听众，解释的深度也有所不同，应该是需求而定。例如：为什么你这么聪明？因为我喜欢吃鱼。为什么吃鱼会聪明？因为鱼类富含</a:t>
            </a:r>
            <a:r>
              <a:rPr lang="en-US" altLang="zh-CN" sz="1200" b="0" i="0" kern="1200" dirty="0">
                <a:solidFill>
                  <a:schemeClr val="tx1"/>
                </a:solidFill>
                <a:effectLst/>
                <a:latin typeface="+mn-lt"/>
                <a:ea typeface="+mn-ea"/>
                <a:cs typeface="+mn-cs"/>
              </a:rPr>
              <a:t>DHA</a:t>
            </a:r>
            <a:r>
              <a:rPr lang="zh-CN" altLang="en-US" sz="1200" b="0" i="0" kern="1200" dirty="0">
                <a:solidFill>
                  <a:schemeClr val="tx1"/>
                </a:solidFill>
                <a:effectLst/>
                <a:latin typeface="+mn-lt"/>
                <a:ea typeface="+mn-ea"/>
                <a:cs typeface="+mn-cs"/>
              </a:rPr>
              <a:t>。为什么</a:t>
            </a:r>
            <a:r>
              <a:rPr lang="en-US" altLang="zh-CN" sz="1200" b="0" i="0" kern="1200" dirty="0">
                <a:solidFill>
                  <a:schemeClr val="tx1"/>
                </a:solidFill>
                <a:effectLst/>
                <a:latin typeface="+mn-lt"/>
                <a:ea typeface="+mn-ea"/>
                <a:cs typeface="+mn-cs"/>
              </a:rPr>
              <a:t>DHA</a:t>
            </a:r>
            <a:r>
              <a:rPr lang="zh-CN" altLang="en-US" sz="1200" b="0" i="0" kern="1200" dirty="0">
                <a:solidFill>
                  <a:schemeClr val="tx1"/>
                </a:solidFill>
                <a:effectLst/>
                <a:latin typeface="+mn-lt"/>
                <a:ea typeface="+mn-ea"/>
                <a:cs typeface="+mn-cs"/>
              </a:rPr>
              <a:t>聪明？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因为根据不同的人群，我们的可解释的工作也不一样。例如给大众解释吃鱼能够聪明就行了，因为吃鱼能够聪明我们很多人已经从小到大耳熟能详了。如果我们给专业人士解释</a:t>
            </a:r>
            <a:r>
              <a:rPr lang="en-US" altLang="zh-CN" sz="1200" b="0" i="0" kern="1200" dirty="0">
                <a:solidFill>
                  <a:schemeClr val="tx1"/>
                </a:solidFill>
                <a:effectLst/>
                <a:latin typeface="+mn-lt"/>
                <a:ea typeface="+mn-ea"/>
                <a:cs typeface="+mn-cs"/>
              </a:rPr>
              <a:t>DHA</a:t>
            </a:r>
            <a:r>
              <a:rPr lang="zh-CN" altLang="en-US" sz="1200" b="0" i="0" kern="1200" dirty="0">
                <a:solidFill>
                  <a:schemeClr val="tx1"/>
                </a:solidFill>
                <a:effectLst/>
                <a:latin typeface="+mn-lt"/>
                <a:ea typeface="+mn-ea"/>
                <a:cs typeface="+mn-cs"/>
              </a:rPr>
              <a:t>为什么会是大脑聪明，我们身边很多人也答不出来，这已经远超出我们计算机这个领域了。当然，可解释的这种边界越深，这个模型的能力也越强。</a:t>
            </a:r>
          </a:p>
          <a:p>
            <a:br>
              <a:rPr lang="zh-CN" altLang="en-US" sz="1200" b="0"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可理解的术语</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Understandable Terms</a:t>
            </a:r>
            <a:r>
              <a:rPr lang="zh-CN" altLang="en-US" sz="1200" b="0" i="0" kern="1200" dirty="0">
                <a:solidFill>
                  <a:schemeClr val="tx1"/>
                </a:solidFill>
                <a:effectLst/>
                <a:latin typeface="+mn-lt"/>
                <a:ea typeface="+mn-ea"/>
                <a:cs typeface="+mn-cs"/>
              </a:rPr>
              <a:t>），是指构成解释的基本单元。不同领域的模型解释需要建立在不同的领域术语之上，不可能或者目前难以用数学逻辑符号来解释。例如计算机视觉中的</a:t>
            </a:r>
            <a:r>
              <a:rPr lang="en-US" altLang="zh-CN" sz="1200" b="0" i="0" kern="1200" dirty="0">
                <a:solidFill>
                  <a:schemeClr val="tx1"/>
                </a:solidFill>
                <a:effectLst/>
                <a:latin typeface="+mn-lt"/>
                <a:ea typeface="+mn-ea"/>
                <a:cs typeface="+mn-cs"/>
              </a:rPr>
              <a:t>image patches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中的单词等。而可理解的术语可以理解为计算机跟我们人类能够沟通的语言。以前我们很多研究关于人类跟计算机表达的语言例如计算机指令，现在是反过来计算机根据现有的模型给我们解释</a:t>
            </a:r>
          </a:p>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2</a:t>
            </a:fld>
            <a:endParaRPr lang="zh-CN" altLang="en-US"/>
          </a:p>
        </p:txBody>
      </p:sp>
    </p:spTree>
    <p:extLst>
      <p:ext uri="{BB962C8B-B14F-4D97-AF65-F5344CB8AC3E}">
        <p14:creationId xmlns:p14="http://schemas.microsoft.com/office/powerpoint/2010/main" val="2252366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3</a:t>
            </a:fld>
            <a:endParaRPr lang="zh-CN" altLang="en-US"/>
          </a:p>
        </p:txBody>
      </p:sp>
    </p:spTree>
    <p:extLst>
      <p:ext uri="{BB962C8B-B14F-4D97-AF65-F5344CB8AC3E}">
        <p14:creationId xmlns:p14="http://schemas.microsoft.com/office/powerpoint/2010/main" val="2401221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4</a:t>
            </a:fld>
            <a:endParaRPr lang="zh-CN" altLang="en-US"/>
          </a:p>
        </p:txBody>
      </p:sp>
    </p:spTree>
    <p:extLst>
      <p:ext uri="{BB962C8B-B14F-4D97-AF65-F5344CB8AC3E}">
        <p14:creationId xmlns:p14="http://schemas.microsoft.com/office/powerpoint/2010/main" val="2434296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5</a:t>
            </a:fld>
            <a:endParaRPr lang="zh-CN" altLang="en-US"/>
          </a:p>
        </p:txBody>
      </p:sp>
    </p:spTree>
    <p:extLst>
      <p:ext uri="{BB962C8B-B14F-4D97-AF65-F5344CB8AC3E}">
        <p14:creationId xmlns:p14="http://schemas.microsoft.com/office/powerpoint/2010/main" val="286202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6</a:t>
            </a:fld>
            <a:endParaRPr lang="zh-CN" altLang="en-US"/>
          </a:p>
        </p:txBody>
      </p:sp>
    </p:spTree>
    <p:extLst>
      <p:ext uri="{BB962C8B-B14F-4D97-AF65-F5344CB8AC3E}">
        <p14:creationId xmlns:p14="http://schemas.microsoft.com/office/powerpoint/2010/main" val="141200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7</a:t>
            </a:fld>
            <a:endParaRPr lang="zh-CN" altLang="en-US"/>
          </a:p>
        </p:txBody>
      </p:sp>
    </p:spTree>
    <p:extLst>
      <p:ext uri="{BB962C8B-B14F-4D97-AF65-F5344CB8AC3E}">
        <p14:creationId xmlns:p14="http://schemas.microsoft.com/office/powerpoint/2010/main" val="101009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8</a:t>
            </a:fld>
            <a:endParaRPr lang="zh-CN" altLang="en-US"/>
          </a:p>
        </p:txBody>
      </p:sp>
    </p:spTree>
    <p:extLst>
      <p:ext uri="{BB962C8B-B14F-4D97-AF65-F5344CB8AC3E}">
        <p14:creationId xmlns:p14="http://schemas.microsoft.com/office/powerpoint/2010/main" val="223882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DFDF61-DA3A-4787-B56D-7FD06C3E552B}" type="slidenum">
              <a:rPr lang="zh-CN" altLang="en-US" smtClean="0"/>
              <a:t>9</a:t>
            </a:fld>
            <a:endParaRPr lang="zh-CN" altLang="en-US"/>
          </a:p>
        </p:txBody>
      </p:sp>
    </p:spTree>
    <p:extLst>
      <p:ext uri="{BB962C8B-B14F-4D97-AF65-F5344CB8AC3E}">
        <p14:creationId xmlns:p14="http://schemas.microsoft.com/office/powerpoint/2010/main" val="407268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727"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728"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729" name="日期占位符 3"/>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30" name="页脚占位符 4"/>
          <p:cNvSpPr>
            <a:spLocks noGrp="1"/>
          </p:cNvSpPr>
          <p:nvPr>
            <p:ph type="ftr" sz="quarter" idx="11"/>
          </p:nvPr>
        </p:nvSpPr>
        <p:spPr/>
        <p:txBody>
          <a:bodyPr/>
          <a:lstStyle/>
          <a:p>
            <a:endParaRPr lang="zh-CN" altLang="en-US"/>
          </a:p>
        </p:txBody>
      </p:sp>
      <p:sp>
        <p:nvSpPr>
          <p:cNvPr id="1048731" name="灯片编号占位符 5"/>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47" name="标题 1"/>
          <p:cNvSpPr>
            <a:spLocks noGrp="1"/>
          </p:cNvSpPr>
          <p:nvPr>
            <p:ph type="title"/>
          </p:nvPr>
        </p:nvSpPr>
        <p:spPr/>
        <p:txBody>
          <a:bodyPr/>
          <a:lstStyle/>
          <a:p>
            <a:r>
              <a:rPr lang="zh-CN" altLang="en-US"/>
              <a:t>单击此处编辑母版标题样式</a:t>
            </a:r>
          </a:p>
        </p:txBody>
      </p:sp>
      <p:sp>
        <p:nvSpPr>
          <p:cNvPr id="1048748"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49" name="日期占位符 3"/>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50" name="页脚占位符 4"/>
          <p:cNvSpPr>
            <a:spLocks noGrp="1"/>
          </p:cNvSpPr>
          <p:nvPr>
            <p:ph type="ftr" sz="quarter" idx="11"/>
          </p:nvPr>
        </p:nvSpPr>
        <p:spPr/>
        <p:txBody>
          <a:bodyPr/>
          <a:lstStyle/>
          <a:p>
            <a:endParaRPr lang="zh-CN" altLang="en-US"/>
          </a:p>
        </p:txBody>
      </p:sp>
      <p:sp>
        <p:nvSpPr>
          <p:cNvPr id="1048751" name="灯片编号占位符 5"/>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104861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pic>
        <p:nvPicPr>
          <p:cNvPr id="2097158" name="图片 6"/>
          <p:cNvPicPr>
            <a:picLocks noChangeAspect="1"/>
          </p:cNvPicPr>
          <p:nvPr userDrawn="1"/>
        </p:nvPicPr>
        <p:blipFill>
          <a:blip r:embed="rId2"/>
          <a:stretch>
            <a:fillRect/>
          </a:stretch>
        </p:blipFill>
        <p:spPr>
          <a:xfrm>
            <a:off x="0" y="0"/>
            <a:ext cx="2743200" cy="927525"/>
          </a:xfrm>
          <a:prstGeom prst="rect">
            <a:avLst/>
          </a:prstGeom>
        </p:spPr>
      </p:pic>
      <p:sp>
        <p:nvSpPr>
          <p:cNvPr id="1048613" name="矩形 7"/>
          <p:cNvSpPr/>
          <p:nvPr userDrawn="1"/>
        </p:nvSpPr>
        <p:spPr>
          <a:xfrm>
            <a:off x="8724901" y="0"/>
            <a:ext cx="3467100" cy="6858000"/>
          </a:xfrm>
          <a:prstGeom prst="rect">
            <a:avLst/>
          </a:prstGeom>
          <a:solidFill>
            <a:schemeClr val="accent1">
              <a:lumMod val="40000"/>
              <a:lumOff val="60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48614" name="矩形 9"/>
          <p:cNvSpPr/>
          <p:nvPr userDrawn="1"/>
        </p:nvSpPr>
        <p:spPr>
          <a:xfrm>
            <a:off x="-1" y="5778000"/>
            <a:ext cx="360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5" name="矩形 10"/>
          <p:cNvSpPr/>
          <p:nvPr userDrawn="1"/>
        </p:nvSpPr>
        <p:spPr>
          <a:xfrm>
            <a:off x="-1" y="6498000"/>
            <a:ext cx="360000" cy="360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6" name="矩形 11"/>
          <p:cNvSpPr/>
          <p:nvPr userDrawn="1"/>
        </p:nvSpPr>
        <p:spPr>
          <a:xfrm>
            <a:off x="359999" y="6138000"/>
            <a:ext cx="360000" cy="360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736" name="标题 1"/>
          <p:cNvSpPr>
            <a:spLocks noGrp="1"/>
          </p:cNvSpPr>
          <p:nvPr>
            <p:ph type="title"/>
          </p:nvPr>
        </p:nvSpPr>
        <p:spPr/>
        <p:txBody>
          <a:bodyPr/>
          <a:lstStyle/>
          <a:p>
            <a:r>
              <a:rPr lang="zh-CN" altLang="en-US" dirty="0"/>
              <a:t>单击此处编辑母版标题样式</a:t>
            </a:r>
          </a:p>
        </p:txBody>
      </p:sp>
      <p:sp>
        <p:nvSpPr>
          <p:cNvPr id="1048737"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38" name="日期占位符 3"/>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39" name="页脚占位符 4"/>
          <p:cNvSpPr>
            <a:spLocks noGrp="1"/>
          </p:cNvSpPr>
          <p:nvPr>
            <p:ph type="ftr" sz="quarter" idx="11"/>
          </p:nvPr>
        </p:nvSpPr>
        <p:spPr/>
        <p:txBody>
          <a:bodyPr/>
          <a:lstStyle/>
          <a:p>
            <a:endParaRPr lang="zh-CN" altLang="en-US"/>
          </a:p>
        </p:txBody>
      </p:sp>
      <p:sp>
        <p:nvSpPr>
          <p:cNvPr id="1048740" name="灯片编号占位符 5"/>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75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75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754" name="日期占位符 3"/>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55" name="页脚占位符 4"/>
          <p:cNvSpPr>
            <a:spLocks noGrp="1"/>
          </p:cNvSpPr>
          <p:nvPr>
            <p:ph type="ftr" sz="quarter" idx="11"/>
          </p:nvPr>
        </p:nvSpPr>
        <p:spPr/>
        <p:txBody>
          <a:bodyPr/>
          <a:lstStyle/>
          <a:p>
            <a:endParaRPr lang="zh-CN" altLang="en-US"/>
          </a:p>
        </p:txBody>
      </p:sp>
      <p:sp>
        <p:nvSpPr>
          <p:cNvPr id="1048756" name="灯片编号占位符 5"/>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57" name="标题 1"/>
          <p:cNvSpPr>
            <a:spLocks noGrp="1"/>
          </p:cNvSpPr>
          <p:nvPr>
            <p:ph type="title"/>
          </p:nvPr>
        </p:nvSpPr>
        <p:spPr/>
        <p:txBody>
          <a:bodyPr/>
          <a:lstStyle/>
          <a:p>
            <a:r>
              <a:rPr lang="zh-CN" altLang="en-US"/>
              <a:t>单击此处编辑母版标题样式</a:t>
            </a:r>
          </a:p>
        </p:txBody>
      </p:sp>
      <p:sp>
        <p:nvSpPr>
          <p:cNvPr id="1048758"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59"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60" name="日期占位符 4"/>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61" name="页脚占位符 5"/>
          <p:cNvSpPr>
            <a:spLocks noGrp="1"/>
          </p:cNvSpPr>
          <p:nvPr>
            <p:ph type="ftr" sz="quarter" idx="11"/>
          </p:nvPr>
        </p:nvSpPr>
        <p:spPr/>
        <p:txBody>
          <a:bodyPr/>
          <a:lstStyle/>
          <a:p>
            <a:endParaRPr lang="zh-CN" altLang="en-US"/>
          </a:p>
        </p:txBody>
      </p:sp>
      <p:sp>
        <p:nvSpPr>
          <p:cNvPr id="1048762" name="灯片编号占位符 6"/>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63"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764"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65"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66"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767"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68" name="日期占位符 6"/>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69" name="页脚占位符 7"/>
          <p:cNvSpPr>
            <a:spLocks noGrp="1"/>
          </p:cNvSpPr>
          <p:nvPr>
            <p:ph type="ftr" sz="quarter" idx="11"/>
          </p:nvPr>
        </p:nvSpPr>
        <p:spPr/>
        <p:txBody>
          <a:bodyPr/>
          <a:lstStyle/>
          <a:p>
            <a:endParaRPr lang="zh-CN" altLang="en-US"/>
          </a:p>
        </p:txBody>
      </p:sp>
      <p:sp>
        <p:nvSpPr>
          <p:cNvPr id="1048770" name="灯片编号占位符 8"/>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32" name="标题 1"/>
          <p:cNvSpPr>
            <a:spLocks noGrp="1"/>
          </p:cNvSpPr>
          <p:nvPr>
            <p:ph type="title"/>
          </p:nvPr>
        </p:nvSpPr>
        <p:spPr/>
        <p:txBody>
          <a:bodyPr/>
          <a:lstStyle/>
          <a:p>
            <a:r>
              <a:rPr lang="zh-CN" altLang="en-US"/>
              <a:t>单击此处编辑母版标题样式</a:t>
            </a:r>
          </a:p>
        </p:txBody>
      </p:sp>
      <p:sp>
        <p:nvSpPr>
          <p:cNvPr id="1048733" name="日期占位符 2"/>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34" name="页脚占位符 3"/>
          <p:cNvSpPr>
            <a:spLocks noGrp="1"/>
          </p:cNvSpPr>
          <p:nvPr>
            <p:ph type="ftr" sz="quarter" idx="11"/>
          </p:nvPr>
        </p:nvSpPr>
        <p:spPr/>
        <p:txBody>
          <a:bodyPr/>
          <a:lstStyle/>
          <a:p>
            <a:endParaRPr lang="zh-CN" altLang="en-US"/>
          </a:p>
        </p:txBody>
      </p:sp>
      <p:sp>
        <p:nvSpPr>
          <p:cNvPr id="1048735" name="灯片编号占位符 4"/>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日期占位符 1"/>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582" name="页脚占位符 2"/>
          <p:cNvSpPr>
            <a:spLocks noGrp="1"/>
          </p:cNvSpPr>
          <p:nvPr>
            <p:ph type="ftr" sz="quarter" idx="11"/>
          </p:nvPr>
        </p:nvSpPr>
        <p:spPr/>
        <p:txBody>
          <a:bodyPr/>
          <a:lstStyle/>
          <a:p>
            <a:endParaRPr lang="zh-CN" altLang="en-US"/>
          </a:p>
        </p:txBody>
      </p:sp>
      <p:sp>
        <p:nvSpPr>
          <p:cNvPr id="1048583" name="灯片编号占位符 3"/>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77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77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77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774" name="日期占位符 4"/>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75" name="页脚占位符 5"/>
          <p:cNvSpPr>
            <a:spLocks noGrp="1"/>
          </p:cNvSpPr>
          <p:nvPr>
            <p:ph type="ftr" sz="quarter" idx="11"/>
          </p:nvPr>
        </p:nvSpPr>
        <p:spPr/>
        <p:txBody>
          <a:bodyPr/>
          <a:lstStyle/>
          <a:p>
            <a:endParaRPr lang="zh-CN" altLang="en-US"/>
          </a:p>
        </p:txBody>
      </p:sp>
      <p:sp>
        <p:nvSpPr>
          <p:cNvPr id="1048776" name="灯片编号占位符 6"/>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41"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742"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4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744" name="日期占位符 4"/>
          <p:cNvSpPr>
            <a:spLocks noGrp="1"/>
          </p:cNvSpPr>
          <p:nvPr>
            <p:ph type="dt" sz="half" idx="10"/>
          </p:nvPr>
        </p:nvSpPr>
        <p:spPr/>
        <p:txBody>
          <a:bodyPr/>
          <a:lstStyle/>
          <a:p>
            <a:fld id="{A2690578-D54B-4B49-9785-60A7621A6CB7}" type="datetimeFigureOut">
              <a:rPr lang="zh-CN" altLang="en-US" smtClean="0"/>
              <a:t>2023/12/10</a:t>
            </a:fld>
            <a:endParaRPr lang="zh-CN" altLang="en-US"/>
          </a:p>
        </p:txBody>
      </p:sp>
      <p:sp>
        <p:nvSpPr>
          <p:cNvPr id="1048745" name="页脚占位符 5"/>
          <p:cNvSpPr>
            <a:spLocks noGrp="1"/>
          </p:cNvSpPr>
          <p:nvPr>
            <p:ph type="ftr" sz="quarter" idx="11"/>
          </p:nvPr>
        </p:nvSpPr>
        <p:spPr/>
        <p:txBody>
          <a:bodyPr/>
          <a:lstStyle/>
          <a:p>
            <a:endParaRPr lang="zh-CN" altLang="en-US"/>
          </a:p>
        </p:txBody>
      </p:sp>
      <p:sp>
        <p:nvSpPr>
          <p:cNvPr id="1048746" name="灯片编号占位符 6"/>
          <p:cNvSpPr>
            <a:spLocks noGrp="1"/>
          </p:cNvSpPr>
          <p:nvPr>
            <p:ph type="sldNum" sz="quarter" idx="12"/>
          </p:nvPr>
        </p:nvSpPr>
        <p:spPr/>
        <p:txBody>
          <a:bodyPr/>
          <a:lstStyle/>
          <a:p>
            <a:fld id="{E32AC638-2FBF-40EF-915F-9142CD5888E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690578-D54B-4B49-9785-60A7621A6CB7}" type="datetimeFigureOut">
              <a:rPr lang="zh-CN" altLang="en-US" smtClean="0"/>
              <a:t>2023/12/10</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AC638-2FBF-40EF-915F-9142CD5888E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6.svg"/><Relationship Id="rId15" Type="http://schemas.openxmlformats.org/officeDocument/2006/relationships/image" Target="../media/image26.pn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3.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6.sv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0.png"/><Relationship Id="rId5" Type="http://schemas.openxmlformats.org/officeDocument/2006/relationships/image" Target="../media/image6.sv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70.png"/><Relationship Id="rId5" Type="http://schemas.openxmlformats.org/officeDocument/2006/relationships/image" Target="../media/image6.svg"/><Relationship Id="rId10" Type="http://schemas.openxmlformats.org/officeDocument/2006/relationships/image" Target="../media/image160.pn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占位符 10"/>
          <p:cNvPicPr>
            <a:picLocks noChangeAspect="1"/>
          </p:cNvPicPr>
          <p:nvPr/>
        </p:nvPicPr>
        <p:blipFill rotWithShape="1">
          <a:blip r:embed="rId3"/>
          <a:srcRect t="8356" r="1467" b="8356"/>
          <a:stretch>
            <a:fillRect/>
          </a:stretch>
        </p:blipFill>
        <p:spPr>
          <a:xfrm>
            <a:off x="3162025" y="0"/>
            <a:ext cx="9032515" cy="6858000"/>
          </a:xfrm>
          <a:prstGeom prst="rect">
            <a:avLst/>
          </a:prstGeom>
        </p:spPr>
      </p:pic>
      <p:sp>
        <p:nvSpPr>
          <p:cNvPr id="1048584" name="矩形 2"/>
          <p:cNvSpPr/>
          <p:nvPr/>
        </p:nvSpPr>
        <p:spPr>
          <a:xfrm>
            <a:off x="16042" y="0"/>
            <a:ext cx="12181840" cy="6858000"/>
          </a:xfrm>
          <a:prstGeom prst="rect">
            <a:avLst/>
          </a:prstGeom>
          <a:gradFill flip="none" rotWithShape="1">
            <a:gsLst>
              <a:gs pos="0">
                <a:schemeClr val="bg1"/>
              </a:gs>
              <a:gs pos="100000">
                <a:schemeClr val="bg1">
                  <a:alpha val="4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585" name="矩形 3"/>
          <p:cNvSpPr/>
          <p:nvPr/>
        </p:nvSpPr>
        <p:spPr>
          <a:xfrm>
            <a:off x="0" y="-12700"/>
            <a:ext cx="12181840" cy="6870700"/>
          </a:xfrm>
          <a:prstGeom prst="rect">
            <a:avLst/>
          </a:prstGeom>
          <a:gradFill flip="none" rotWithShape="1">
            <a:gsLst>
              <a:gs pos="0">
                <a:schemeClr val="accent5">
                  <a:lumMod val="5000"/>
                  <a:lumOff val="95000"/>
                  <a:alpha val="0"/>
                </a:schemeClr>
              </a:gs>
              <a:gs pos="78000">
                <a:schemeClr val="accent5">
                  <a:lumMod val="45000"/>
                  <a:lumOff val="55000"/>
                </a:schemeClr>
              </a:gs>
              <a:gs pos="100000">
                <a:schemeClr val="accent5">
                  <a:lumMod val="45000"/>
                  <a:lumOff val="5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586" name="文本框 5"/>
          <p:cNvSpPr txBox="1"/>
          <p:nvPr/>
        </p:nvSpPr>
        <p:spPr>
          <a:xfrm>
            <a:off x="394175" y="3995144"/>
            <a:ext cx="4259580" cy="269241"/>
          </a:xfrm>
          <a:prstGeom prst="rect">
            <a:avLst/>
          </a:prstGeom>
          <a:noFill/>
        </p:spPr>
        <p:txBody>
          <a:bodyPr wrap="none" rtlCol="0">
            <a:spAutoFit/>
          </a:bodyPr>
          <a:lstStyle/>
          <a:p>
            <a:r>
              <a:rPr lang="en-US" altLang="zh-CN" sz="1200" spc="11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HUAZHONG UNIVERSITY OF SCIENCE AND TECHNOLOGY</a:t>
            </a:r>
            <a:endParaRPr lang="zh-CN" altLang="en-US" sz="1200" spc="11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6"/>
          <p:cNvGrpSpPr/>
          <p:nvPr/>
        </p:nvGrpSpPr>
        <p:grpSpPr>
          <a:xfrm>
            <a:off x="394077" y="2858185"/>
            <a:ext cx="7263527" cy="1107996"/>
            <a:chOff x="376555" y="3465103"/>
            <a:chExt cx="7263527" cy="1107996"/>
          </a:xfrm>
        </p:grpSpPr>
        <p:sp>
          <p:nvSpPr>
            <p:cNvPr id="1048587" name="文本框 7"/>
            <p:cNvSpPr txBox="1"/>
            <p:nvPr/>
          </p:nvSpPr>
          <p:spPr>
            <a:xfrm>
              <a:off x="376555" y="3465103"/>
              <a:ext cx="7263527" cy="1107996"/>
            </a:xfrm>
            <a:prstGeom prst="rect">
              <a:avLst/>
            </a:prstGeom>
            <a:noFill/>
          </p:spPr>
          <p:txBody>
            <a:bodyPr wrap="none" rtlCol="0">
              <a:spAutoFit/>
            </a:bodyPr>
            <a:lstStyle/>
            <a:p>
              <a:r>
                <a:rPr lang="zh-CN" altLang="en-US" sz="66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神经网络可解释性</a:t>
              </a:r>
              <a:endParaRPr lang="zh-CN" sz="6600" b="1" spc="3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145728" name="直接连接符 8"/>
            <p:cNvCxnSpPr>
              <a:cxnSpLocks/>
            </p:cNvCxnSpPr>
            <p:nvPr/>
          </p:nvCxnSpPr>
          <p:spPr>
            <a:xfrm>
              <a:off x="423675" y="4573099"/>
              <a:ext cx="5073483"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1048590" name="文本框 11"/>
          <p:cNvSpPr txBox="1"/>
          <p:nvPr/>
        </p:nvSpPr>
        <p:spPr>
          <a:xfrm>
            <a:off x="400101" y="6238566"/>
            <a:ext cx="2920186" cy="369332"/>
          </a:xfrm>
          <a:prstGeom prst="rect">
            <a:avLst/>
          </a:prstGeom>
          <a:noFill/>
        </p:spPr>
        <p:txBody>
          <a:bodyPr wrap="square" rtlCol="0">
            <a:spAutoFit/>
          </a:bodyPr>
          <a:lstStyle/>
          <a:p>
            <a:r>
              <a:rPr lang="zh-CN" altLang="en-US"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明德厚学   求是创新</a:t>
            </a:r>
          </a:p>
        </p:txBody>
      </p:sp>
      <p:pic>
        <p:nvPicPr>
          <p:cNvPr id="2" name="图片 1"/>
          <p:cNvPicPr>
            <a:picLocks noChangeAspect="1"/>
          </p:cNvPicPr>
          <p:nvPr/>
        </p:nvPicPr>
        <p:blipFill>
          <a:blip r:embed="rId4" cstate="print"/>
          <a:stretch>
            <a:fillRect/>
          </a:stretch>
        </p:blipFill>
        <p:spPr>
          <a:xfrm>
            <a:off x="9320478" y="0"/>
            <a:ext cx="2783840" cy="9410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1840568" cy="400110"/>
          </a:xfrm>
          <a:prstGeom prst="rect">
            <a:avLst/>
          </a:prstGeom>
        </p:spPr>
        <p:txBody>
          <a:bodyPr wrap="none">
            <a:spAutoFit/>
          </a:bodyPr>
          <a:lstStyle/>
          <a:p>
            <a:pPr fontAlgn="base">
              <a:spcBef>
                <a:spcPct val="0"/>
              </a:spcBef>
              <a:spcAft>
                <a:spcPct val="0"/>
              </a:spcAft>
            </a:pP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算法原理</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mc:AlternateContent xmlns:mc="http://schemas.openxmlformats.org/markup-compatibility/2006" xmlns:a14="http://schemas.microsoft.com/office/drawing/2010/main">
        <mc:Choice Requires="a14">
          <p:sp>
            <p:nvSpPr>
              <p:cNvPr id="15" name="矩形 14"/>
              <p:cNvSpPr/>
              <p:nvPr/>
            </p:nvSpPr>
            <p:spPr>
              <a:xfrm>
                <a:off x="386912" y="1744834"/>
                <a:ext cx="11252638" cy="923330"/>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𝑆𝑜𝑓𝑡𝑚𝑎𝑥</m:t>
                    </m:r>
                  </m:oMath>
                </a14:m>
                <a:r>
                  <a:rPr lang="zh-CN" altLang="en-US" kern="100" dirty="0">
                    <a:solidFill>
                      <a:schemeClr val="tx1">
                        <a:lumMod val="75000"/>
                        <a:lumOff val="25000"/>
                      </a:schemeClr>
                    </a:solidFill>
                    <a:latin typeface="+mn-ea"/>
                  </a:rPr>
                  <a:t>的</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𝑏𝑖𝑎𝑠</m:t>
                    </m:r>
                  </m:oMath>
                </a14:m>
                <a:r>
                  <a:rPr lang="zh-CN" altLang="en-US" kern="100" dirty="0">
                    <a:solidFill>
                      <a:schemeClr val="tx1">
                        <a:lumMod val="75000"/>
                        <a:lumOff val="25000"/>
                      </a:schemeClr>
                    </a:solidFill>
                    <a:latin typeface="+mn-ea"/>
                  </a:rPr>
                  <a:t>被定义为</a:t>
                </a:r>
                <a:r>
                  <a:rPr lang="en-US" altLang="zh-CN" kern="100" dirty="0">
                    <a:solidFill>
                      <a:schemeClr val="tx1">
                        <a:lumMod val="75000"/>
                        <a:lumOff val="25000"/>
                      </a:schemeClr>
                    </a:solidFill>
                    <a:latin typeface="+mn-ea"/>
                  </a:rPr>
                  <a:t>0</a:t>
                </a:r>
                <a:r>
                  <a:rPr lang="zh-CN" altLang="en-US" kern="100" dirty="0">
                    <a:solidFill>
                      <a:schemeClr val="tx1">
                        <a:lumMod val="75000"/>
                        <a:lumOff val="25000"/>
                      </a:schemeClr>
                    </a:solidFill>
                    <a:latin typeface="+mn-ea"/>
                  </a:rPr>
                  <a:t>，因为它对分类几乎没有影响。如下公式，定义</a:t>
                </a:r>
                <a14:m>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𝑀</m:t>
                        </m:r>
                      </m:e>
                      <m:sub>
                        <m:r>
                          <m:rPr>
                            <m:sty m:val="p"/>
                          </m:rPr>
                          <a:rPr lang="en-US" altLang="zh-CN" i="1" kern="100">
                            <a:solidFill>
                              <a:schemeClr val="tx1">
                                <a:lumMod val="75000"/>
                                <a:lumOff val="25000"/>
                              </a:schemeClr>
                            </a:solidFill>
                            <a:latin typeface="Cambria Math" panose="02040503050406030204" pitchFamily="18" charset="0"/>
                          </a:rPr>
                          <m:t>c</m:t>
                        </m:r>
                      </m:sub>
                    </m:sSub>
                  </m:oMath>
                </a14:m>
                <a:r>
                  <a:rPr lang="zh-CN" altLang="en-US" kern="100" dirty="0">
                    <a:solidFill>
                      <a:schemeClr val="tx1">
                        <a:lumMod val="75000"/>
                        <a:lumOff val="25000"/>
                      </a:schemeClr>
                    </a:solidFill>
                    <a:latin typeface="+mn-ea"/>
                  </a:rPr>
                  <a:t>，则</a:t>
                </a:r>
                <a14:m>
                  <m:oMath xmlns:m="http://schemas.openxmlformats.org/officeDocument/2006/math">
                    <m:r>
                      <a:rPr lang="en-US" altLang="zh-CN" i="1" kern="100" smtClean="0">
                        <a:solidFill>
                          <a:schemeClr val="tx1">
                            <a:lumMod val="75000"/>
                            <a:lumOff val="25000"/>
                          </a:schemeClr>
                        </a:solidFill>
                        <a:latin typeface="Cambria Math" panose="02040503050406030204" pitchFamily="18" charset="0"/>
                      </a:rPr>
                      <m:t>𝑅𝑒𝐿𝑈</m:t>
                    </m:r>
                    <m:r>
                      <a:rPr lang="en-US" altLang="zh-CN" i="1" kern="100" smtClean="0">
                        <a:solidFill>
                          <a:schemeClr val="tx1">
                            <a:lumMod val="75000"/>
                            <a:lumOff val="25000"/>
                          </a:schemeClr>
                        </a:solidFill>
                        <a:latin typeface="Cambria Math" panose="02040503050406030204" pitchFamily="18" charset="0"/>
                      </a:rPr>
                      <m:t>(</m:t>
                    </m:r>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𝑀</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smtClean="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为分类</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𝑐</m:t>
                    </m:r>
                  </m:oMath>
                </a14:m>
                <a:r>
                  <a:rPr lang="zh-CN" altLang="en-US" kern="100" dirty="0">
                    <a:solidFill>
                      <a:schemeClr val="tx1">
                        <a:lumMod val="75000"/>
                        <a:lumOff val="25000"/>
                      </a:schemeClr>
                    </a:solidFill>
                    <a:latin typeface="+mn-ea"/>
                  </a:rPr>
                  <a:t>的类激活热力图，它直接反映了将图像分类为类别</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𝑐</m:t>
                    </m:r>
                  </m:oMath>
                </a14:m>
                <a:r>
                  <a:rPr lang="zh-CN" altLang="en-US" kern="100" dirty="0">
                    <a:solidFill>
                      <a:schemeClr val="tx1">
                        <a:lumMod val="75000"/>
                        <a:lumOff val="25000"/>
                      </a:schemeClr>
                    </a:solidFill>
                    <a:latin typeface="+mn-ea"/>
                  </a:rPr>
                  <a:t>的依据，它反映了图像在空间</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m:t>
                    </m:r>
                    <m:r>
                      <a:rPr lang="en-US" altLang="zh-CN" b="0" i="1" kern="100" dirty="0" smtClean="0">
                        <a:solidFill>
                          <a:schemeClr val="tx1">
                            <a:lumMod val="75000"/>
                            <a:lumOff val="25000"/>
                          </a:schemeClr>
                        </a:solidFill>
                        <a:latin typeface="Cambria Math" panose="02040503050406030204" pitchFamily="18" charset="0"/>
                      </a:rPr>
                      <m:t>𝑖</m:t>
                    </m:r>
                    <m:r>
                      <a:rPr lang="en-US" altLang="zh-CN" i="1" kern="100" dirty="0" err="1" smtClean="0">
                        <a:solidFill>
                          <a:schemeClr val="tx1">
                            <a:lumMod val="75000"/>
                            <a:lumOff val="25000"/>
                          </a:schemeClr>
                        </a:solidFill>
                        <a:latin typeface="Cambria Math" panose="02040503050406030204" pitchFamily="18" charset="0"/>
                      </a:rPr>
                      <m:t>,</m:t>
                    </m:r>
                    <m:r>
                      <a:rPr lang="en-US" altLang="zh-CN" b="0" i="1" kern="100" dirty="0" smtClean="0">
                        <a:solidFill>
                          <a:schemeClr val="tx1">
                            <a:lumMod val="75000"/>
                            <a:lumOff val="25000"/>
                          </a:schemeClr>
                        </a:solidFill>
                        <a:latin typeface="Cambria Math" panose="02040503050406030204" pitchFamily="18" charset="0"/>
                      </a:rPr>
                      <m:t>𝑗</m:t>
                    </m:r>
                    <m:r>
                      <a:rPr lang="en-US" altLang="zh-CN" i="1" kern="100" dirty="0" smtClean="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中的重要性，导致了图像被分类为</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𝑐</m:t>
                    </m:r>
                    <m:r>
                      <a:rPr lang="zh-CN" altLang="en-US" i="1" kern="100" dirty="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此方法得到的热力图和原图尺寸不一致，可以考虑使用双线性插值或其他方法缩放到原图尺寸。</a:t>
                </a:r>
              </a:p>
            </p:txBody>
          </p:sp>
        </mc:Choice>
        <mc:Fallback xmlns="">
          <p:sp>
            <p:nvSpPr>
              <p:cNvPr id="15" name="矩形 14"/>
              <p:cNvSpPr>
                <a:spLocks noRot="1" noChangeAspect="1" noMove="1" noResize="1" noEditPoints="1" noAdjustHandles="1" noChangeArrowheads="1" noChangeShapeType="1" noTextEdit="1"/>
              </p:cNvSpPr>
              <p:nvPr/>
            </p:nvSpPr>
            <p:spPr>
              <a:xfrm>
                <a:off x="386912" y="1744834"/>
                <a:ext cx="11252638" cy="923330"/>
              </a:xfrm>
              <a:prstGeom prst="rect">
                <a:avLst/>
              </a:prstGeom>
              <a:blipFill rotWithShape="0">
                <a:blip r:embed="rId6"/>
                <a:stretch>
                  <a:fillRect l="-325" t="-3289" r="-488" b="-9211"/>
                </a:stretch>
              </a:blipFill>
            </p:spPr>
            <p:txBody>
              <a:bodyPr/>
              <a:lstStyle/>
              <a:p>
                <a:r>
                  <a:rPr lang="zh-CN" altLang="en-US">
                    <a:noFill/>
                  </a:rPr>
                  <a:t> </a:t>
                </a:r>
              </a:p>
            </p:txBody>
          </p:sp>
        </mc:Fallback>
      </mc:AlternateContent>
      <p:pic>
        <p:nvPicPr>
          <p:cNvPr id="17" name="图片 16"/>
          <p:cNvPicPr>
            <a:picLocks noChangeAspect="1"/>
          </p:cNvPicPr>
          <p:nvPr/>
        </p:nvPicPr>
        <p:blipFill>
          <a:blip r:embed="rId7"/>
          <a:stretch>
            <a:fillRect/>
          </a:stretch>
        </p:blipFill>
        <p:spPr>
          <a:xfrm>
            <a:off x="3579395" y="2756477"/>
            <a:ext cx="8125006" cy="3674110"/>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909730" y="2775663"/>
                <a:ext cx="2409442"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smtClean="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a:rPr lang="en-US" altLang="zh-CN" i="1" kern="100">
                                  <a:solidFill>
                                    <a:schemeClr val="tx1">
                                      <a:lumMod val="75000"/>
                                      <a:lumOff val="25000"/>
                                    </a:schemeClr>
                                  </a:solidFill>
                                  <a:latin typeface="Cambria Math" panose="02040503050406030204" pitchFamily="18" charset="0"/>
                                </a:rPr>
                                <m:t>𝑐</m:t>
                              </m:r>
                            </m:sup>
                          </m:sSubSup>
                          <m:nary>
                            <m:naryPr>
                              <m:chr m:val="∑"/>
                              <m:supHide m:val="on"/>
                              <m:ctrlPr>
                                <a:rPr lang="en-US" altLang="zh-CN" i="1" kern="100">
                                  <a:solidFill>
                                    <a:schemeClr val="tx1">
                                      <a:lumMod val="75000"/>
                                      <a:lumOff val="25000"/>
                                    </a:schemeClr>
                                  </a:solidFill>
                                  <a:latin typeface="Cambria Math" panose="02040503050406030204" pitchFamily="18" charset="0"/>
                                </a:rPr>
                              </m:ctrlPr>
                            </m:naryPr>
                            <m:sub>
                              <m:r>
                                <a:rPr lang="en-US" altLang="zh-CN" i="1" kern="100">
                                  <a:solidFill>
                                    <a:schemeClr val="tx1">
                                      <a:lumMod val="75000"/>
                                      <a:lumOff val="25000"/>
                                    </a:schemeClr>
                                  </a:solidFill>
                                  <a:latin typeface="Cambria Math" panose="02040503050406030204" pitchFamily="18" charset="0"/>
                                </a:rPr>
                                <m:t>𝑖</m:t>
                              </m:r>
                            </m:sub>
                            <m:sup/>
                            <m:e>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𝑗</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sup>
                                  </m:sSubSup>
                                </m:e>
                              </m:nary>
                            </m:e>
                          </m:nary>
                        </m:e>
                      </m:nary>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909730" y="2775663"/>
                <a:ext cx="2409442" cy="795859"/>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76533" y="3445345"/>
                <a:ext cx="2100640"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a:rPr lang="en-US" altLang="zh-CN" i="1" kern="100">
                              <a:solidFill>
                                <a:schemeClr val="tx1">
                                  <a:lumMod val="75000"/>
                                  <a:lumOff val="25000"/>
                                </a:schemeClr>
                              </a:solidFill>
                              <a:latin typeface="Cambria Math" panose="02040503050406030204" pitchFamily="18" charset="0"/>
                            </a:rPr>
                            <m:t>𝑖</m:t>
                          </m:r>
                        </m:sub>
                        <m:sup/>
                        <m:e>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𝑗</m:t>
                              </m:r>
                            </m:sub>
                            <m:sup/>
                            <m:e>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a:rPr lang="en-US" altLang="zh-CN" i="1" kern="100">
                                          <a:solidFill>
                                            <a:schemeClr val="tx1">
                                              <a:lumMod val="75000"/>
                                              <a:lumOff val="25000"/>
                                            </a:schemeClr>
                                          </a:solidFill>
                                          <a:latin typeface="Cambria Math" panose="02040503050406030204" pitchFamily="18" charset="0"/>
                                        </a:rPr>
                                        <m:t>𝑐</m:t>
                                      </m:r>
                                    </m:sup>
                                  </m:sSubSup>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sup>
                                  </m:sSubSup>
                                </m:e>
                              </m:nary>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176533" y="3445345"/>
                <a:ext cx="2100640" cy="79585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95848" y="4240819"/>
                <a:ext cx="2201308"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smtClean="0">
                              <a:solidFill>
                                <a:schemeClr val="tx1">
                                  <a:lumMod val="75000"/>
                                  <a:lumOff val="25000"/>
                                </a:schemeClr>
                              </a:solidFill>
                              <a:latin typeface="Cambria Math" panose="02040503050406030204" pitchFamily="18" charset="0"/>
                            </a:rPr>
                          </m:ctrlPr>
                        </m:sSubPr>
                        <m:e>
                          <m:r>
                            <a:rPr lang="en-US" altLang="zh-CN" b="0" i="1" kern="100" smtClean="0">
                              <a:solidFill>
                                <a:schemeClr val="tx1">
                                  <a:lumMod val="75000"/>
                                  <a:lumOff val="25000"/>
                                </a:schemeClr>
                              </a:solidFill>
                              <a:latin typeface="Cambria Math" panose="02040503050406030204" pitchFamily="18" charset="0"/>
                            </a:rPr>
                            <m:t>𝑀</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b="0" i="1" kern="100" smtClean="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𝑖</m:t>
                      </m:r>
                      <m:r>
                        <a:rPr lang="en-US" altLang="zh-CN" b="0" i="1" kern="100" smtClean="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𝑗</m:t>
                      </m:r>
                      <m:r>
                        <a:rPr lang="en-US" altLang="zh-CN" b="0" i="1" kern="100" smtClean="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a:rPr lang="en-US" altLang="zh-CN" i="1" kern="100">
                                  <a:solidFill>
                                    <a:schemeClr val="tx1">
                                      <a:lumMod val="75000"/>
                                      <a:lumOff val="25000"/>
                                    </a:schemeClr>
                                  </a:solidFill>
                                  <a:latin typeface="Cambria Math" panose="02040503050406030204" pitchFamily="18" charset="0"/>
                                </a:rPr>
                                <m:t>𝑐</m:t>
                              </m:r>
                            </m:sup>
                          </m:sSubSup>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sup>
                          </m:sSubSup>
                        </m:e>
                      </m:nary>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395848" y="4240819"/>
                <a:ext cx="2201308" cy="76450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08244" y="5084735"/>
                <a:ext cx="2169120"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smtClean="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b="0" i="1" kern="100" smtClean="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a:rPr lang="en-US" altLang="zh-CN" i="1" kern="100">
                              <a:solidFill>
                                <a:schemeClr val="tx1">
                                  <a:lumMod val="75000"/>
                                  <a:lumOff val="25000"/>
                                </a:schemeClr>
                              </a:solidFill>
                              <a:latin typeface="Cambria Math" panose="02040503050406030204" pitchFamily="18" charset="0"/>
                            </a:rPr>
                            <m:t>𝑖</m:t>
                          </m:r>
                        </m:sub>
                        <m:sup/>
                        <m:e>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𝑗</m:t>
                              </m:r>
                            </m:sub>
                            <m:sup/>
                            <m:e>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𝑀</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𝑖</m:t>
                              </m:r>
                              <m:r>
                                <a:rPr lang="en-US" altLang="zh-CN" i="1" kern="10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𝑗</m:t>
                              </m:r>
                              <m:r>
                                <a:rPr lang="en-US" altLang="zh-CN" i="1" kern="100">
                                  <a:solidFill>
                                    <a:schemeClr val="tx1">
                                      <a:lumMod val="75000"/>
                                      <a:lumOff val="25000"/>
                                    </a:schemeClr>
                                  </a:solidFill>
                                  <a:latin typeface="Cambria Math" panose="02040503050406030204" pitchFamily="18" charset="0"/>
                                </a:rPr>
                                <m:t>)</m:t>
                              </m:r>
                            </m:e>
                          </m:nary>
                        </m:e>
                      </m:nary>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908244" y="5084735"/>
                <a:ext cx="2169120" cy="795859"/>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787861" y="4447129"/>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3</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256×256</m:t>
                      </m:r>
                    </m:oMath>
                  </m:oMathPara>
                </a14:m>
                <a:endParaRPr lang="zh-CN" altLang="en-US" sz="1400"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87861" y="4447129"/>
                <a:ext cx="1161408" cy="215444"/>
              </a:xfrm>
              <a:prstGeom prst="rect">
                <a:avLst/>
              </a:prstGeom>
              <a:blipFill rotWithShape="0">
                <a:blip r:embed="rId12"/>
                <a:stretch>
                  <a:fillRect l="-2618" r="-2618"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7880603" y="4339407"/>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7880603" y="4339407"/>
                <a:ext cx="1161408" cy="215444"/>
              </a:xfrm>
              <a:prstGeom prst="rect">
                <a:avLst/>
              </a:prstGeom>
              <a:blipFill rotWithShape="0">
                <a:blip r:embed="rId13"/>
                <a:stretch>
                  <a:fillRect l="-3158" r="-263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9537314" y="4295053"/>
                <a:ext cx="34785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512</m:t>
                      </m:r>
                    </m:oMath>
                  </m:oMathPara>
                </a14:m>
                <a:endParaRPr lang="zh-CN" altLang="en-US" sz="1400" dirty="0">
                  <a:solidFill>
                    <a:srgbClr val="FF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9537314" y="4295053"/>
                <a:ext cx="347852" cy="215444"/>
              </a:xfrm>
              <a:prstGeom prst="rect">
                <a:avLst/>
              </a:prstGeom>
              <a:blipFill rotWithShape="0">
                <a:blip r:embed="rId14"/>
                <a:stretch>
                  <a:fillRect l="-12281" r="-877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19876" y="5739835"/>
                <a:ext cx="2713243" cy="761427"/>
              </a:xfrm>
              <a:prstGeom prst="rect">
                <a:avLst/>
              </a:prstGeom>
            </p:spPr>
            <p:txBody>
              <a:bodyPr wrap="none">
                <a:spAutoFit/>
              </a:bodyPr>
              <a:lstStyle/>
              <a:p>
                <a:pPr algn="just">
                  <a:lnSpc>
                    <a:spcPct val="90000"/>
                  </a:lnSpc>
                  <a:spcBef>
                    <a:spcPts val="500"/>
                  </a:spcBef>
                  <a:spcAft>
                    <a:spcPts val="500"/>
                  </a:spcAft>
                </a:pPr>
                <a14:m>
                  <m:oMathPara xmlns:m="http://schemas.openxmlformats.org/officeDocument/2006/math">
                    <m:oMathParaPr>
                      <m:jc m:val="centerGroup"/>
                    </m:oMathParaPr>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𝐿</m:t>
                          </m:r>
                        </m:e>
                        <m:sub>
                          <m:r>
                            <a:rPr lang="en-US" altLang="zh-CN" i="1" kern="100">
                              <a:solidFill>
                                <a:schemeClr val="tx1">
                                  <a:lumMod val="75000"/>
                                  <a:lumOff val="25000"/>
                                </a:schemeClr>
                              </a:solidFill>
                              <a:latin typeface="Cambria Math" panose="02040503050406030204" pitchFamily="18" charset="0"/>
                            </a:rPr>
                            <m:t>𝐶𝐴𝑀</m:t>
                          </m:r>
                        </m:sub>
                        <m:sup>
                          <m:r>
                            <m:rPr>
                              <m:sty m:val="p"/>
                            </m:rPr>
                            <a:rPr lang="en-US" altLang="zh-CN" i="1" kern="100">
                              <a:solidFill>
                                <a:schemeClr val="tx1">
                                  <a:lumMod val="75000"/>
                                  <a:lumOff val="25000"/>
                                </a:schemeClr>
                              </a:solidFill>
                              <a:latin typeface="Cambria Math" panose="02040503050406030204" pitchFamily="18" charset="0"/>
                            </a:rPr>
                            <m:t>c</m:t>
                          </m:r>
                        </m:sup>
                      </m:sSubSup>
                      <m:r>
                        <a:rPr lang="en-US" altLang="zh-CN" i="1" kern="100">
                          <a:solidFill>
                            <a:schemeClr val="tx1">
                              <a:lumMod val="75000"/>
                              <a:lumOff val="25000"/>
                            </a:schemeClr>
                          </a:solidFill>
                          <a:latin typeface="Cambria Math" panose="02040503050406030204" pitchFamily="18" charset="0"/>
                        </a:rPr>
                        <m:t>=</m:t>
                      </m:r>
                      <m:r>
                        <a:rPr lang="en-US" altLang="zh-CN" i="1" kern="100">
                          <a:solidFill>
                            <a:schemeClr val="tx1">
                              <a:lumMod val="75000"/>
                              <a:lumOff val="25000"/>
                            </a:schemeClr>
                          </a:solidFill>
                          <a:latin typeface="Cambria Math" panose="02040503050406030204" pitchFamily="18" charset="0"/>
                        </a:rPr>
                        <m:t>𝑅𝑒𝐿𝑈</m:t>
                      </m:r>
                      <m:r>
                        <a:rPr lang="en-US" altLang="zh-CN" i="1" kern="10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m:rPr>
                                  <m:sty m:val="p"/>
                                </m:rPr>
                                <a:rPr lang="en-US" altLang="zh-CN" i="1" kern="100">
                                  <a:solidFill>
                                    <a:schemeClr val="tx1">
                                      <a:lumMod val="75000"/>
                                      <a:lumOff val="25000"/>
                                    </a:schemeClr>
                                  </a:solidFill>
                                  <a:latin typeface="Cambria Math" panose="02040503050406030204" pitchFamily="18" charset="0"/>
                                </a:rPr>
                                <m:t>c</m:t>
                              </m:r>
                            </m:sup>
                          </m:sSubSup>
                        </m:e>
                      </m:nary>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m:rPr>
                              <m:sty m:val="p"/>
                            </m:rPr>
                            <a:rPr lang="en-US" altLang="zh-CN" i="1" kern="100">
                              <a:solidFill>
                                <a:schemeClr val="tx1">
                                  <a:lumMod val="75000"/>
                                  <a:lumOff val="25000"/>
                                </a:schemeClr>
                              </a:solidFill>
                              <a:latin typeface="Cambria Math" panose="02040503050406030204" pitchFamily="18" charset="0"/>
                            </a:rPr>
                            <m:t>ij</m:t>
                          </m:r>
                        </m:sub>
                        <m:sup>
                          <m:r>
                            <a:rPr lang="en-US" altLang="zh-CN" i="1" kern="100">
                              <a:solidFill>
                                <a:schemeClr val="tx1">
                                  <a:lumMod val="75000"/>
                                  <a:lumOff val="25000"/>
                                </a:schemeClr>
                              </a:solidFill>
                              <a:latin typeface="Cambria Math" panose="02040503050406030204" pitchFamily="18" charset="0"/>
                            </a:rPr>
                            <m:t>𝑘</m:t>
                          </m:r>
                        </m:sup>
                      </m:sSubSup>
                      <m:r>
                        <a:rPr lang="en-US" altLang="zh-CN" i="1" kern="100">
                          <a:solidFill>
                            <a:schemeClr val="tx1">
                              <a:lumMod val="75000"/>
                              <a:lumOff val="25000"/>
                            </a:schemeClr>
                          </a:solidFill>
                          <a:latin typeface="Cambria Math" panose="02040503050406030204" pitchFamily="18" charset="0"/>
                        </a:rPr>
                        <m:t>)</m:t>
                      </m:r>
                    </m:oMath>
                  </m:oMathPara>
                </a14:m>
                <a:endParaRPr lang="en-US" altLang="zh-CN" kern="100" dirty="0">
                  <a:solidFill>
                    <a:schemeClr val="tx1">
                      <a:lumMod val="75000"/>
                      <a:lumOff val="25000"/>
                    </a:schemeClr>
                  </a:solidFill>
                  <a:latin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619876" y="5739835"/>
                <a:ext cx="2713243" cy="761427"/>
              </a:xfrm>
              <a:prstGeom prst="rect">
                <a:avLst/>
              </a:prstGeom>
              <a:blipFill rotWithShape="0">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323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7542642" cy="400110"/>
          </a:xfrm>
          <a:prstGeom prst="rect">
            <a:avLst/>
          </a:prstGeom>
        </p:spPr>
        <p:txBody>
          <a:bodyPr wrap="none">
            <a:spAutoFit/>
          </a:bodyPr>
          <a:lstStyle/>
          <a:p>
            <a:pPr fontAlgn="base">
              <a:spcBef>
                <a:spcPct val="0"/>
              </a:spcBef>
              <a:spcAft>
                <a:spcPct val="0"/>
              </a:spcAft>
            </a:pP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Grad-CAM</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a:t>
            </a: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Gradient Weighted Class Activation Map</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5" name="矩形 14"/>
          <p:cNvSpPr/>
          <p:nvPr/>
        </p:nvSpPr>
        <p:spPr>
          <a:xfrm>
            <a:off x="386912" y="1744834"/>
            <a:ext cx="11252638" cy="923330"/>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en-US" altLang="zh-CN" kern="100" dirty="0">
                <a:solidFill>
                  <a:schemeClr val="tx1">
                    <a:lumMod val="75000"/>
                    <a:lumOff val="25000"/>
                  </a:schemeClr>
                </a:solidFill>
                <a:latin typeface="+mn-ea"/>
              </a:rPr>
              <a:t>CAM</a:t>
            </a:r>
            <a:r>
              <a:rPr lang="zh-CN" altLang="en-US" kern="100" dirty="0">
                <a:solidFill>
                  <a:schemeClr val="tx1">
                    <a:lumMod val="75000"/>
                    <a:lumOff val="25000"/>
                  </a:schemeClr>
                </a:solidFill>
                <a:latin typeface="+mn-ea"/>
              </a:rPr>
              <a:t>得到的效果已经很不错了，但其要求模型必须有</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，否则需要修改网络结构并对模型进行重新训练，这样就导致其应用起来很不方便。此外，它还有一些缺点：只能分析最后一层卷积层输出，无法分析中间层、仅限图像分类任务</a:t>
            </a:r>
          </a:p>
        </p:txBody>
      </p:sp>
      <mc:AlternateContent xmlns:mc="http://schemas.openxmlformats.org/markup-compatibility/2006">
        <mc:Choice xmlns:a14="http://schemas.microsoft.com/office/drawing/2010/main" Requires="a14">
          <p:sp>
            <p:nvSpPr>
              <p:cNvPr id="22" name="矩形 21"/>
              <p:cNvSpPr/>
              <p:nvPr/>
            </p:nvSpPr>
            <p:spPr>
              <a:xfrm>
                <a:off x="361368" y="2668164"/>
                <a:ext cx="4388432" cy="3212161"/>
              </a:xfrm>
              <a:prstGeom prst="rect">
                <a:avLst/>
              </a:prstGeom>
            </p:spPr>
            <p:txBody>
              <a:bodyPr wrap="square">
                <a:spAutoFit/>
              </a:bodyPr>
              <a:lstStyle/>
              <a:p>
                <a:pPr marL="285750" indent="-285750" algn="just">
                  <a:lnSpc>
                    <a:spcPct val="90000"/>
                  </a:lnSpc>
                  <a:spcBef>
                    <a:spcPts val="500"/>
                  </a:spcBef>
                  <a:spcAft>
                    <a:spcPts val="500"/>
                  </a:spcAft>
                  <a:buFont typeface="Arial" panose="020B0604020202020204" pitchFamily="34" charset="0"/>
                  <a:buChar char="•"/>
                </a:pPr>
                <a:r>
                  <a:rPr lang="en-US" altLang="zh-CN" b="1" kern="100" dirty="0">
                    <a:solidFill>
                      <a:srgbClr val="30557F"/>
                    </a:solidFill>
                    <a:latin typeface="+mn-ea"/>
                  </a:rPr>
                  <a:t>Grad-CAM</a:t>
                </a:r>
                <a:r>
                  <a:rPr lang="en-US" altLang="zh-CN" kern="100" baseline="30000" dirty="0">
                    <a:solidFill>
                      <a:schemeClr val="tx1">
                        <a:lumMod val="75000"/>
                        <a:lumOff val="25000"/>
                      </a:schemeClr>
                    </a:solidFill>
                    <a:latin typeface="+mn-ea"/>
                  </a:rPr>
                  <a:t>[3]</a:t>
                </a:r>
                <a:r>
                  <a:rPr lang="zh-CN" altLang="en-US" kern="100" dirty="0">
                    <a:solidFill>
                      <a:schemeClr val="tx1">
                        <a:lumMod val="75000"/>
                        <a:lumOff val="25000"/>
                      </a:schemeClr>
                    </a:solidFill>
                    <a:latin typeface="+mn-ea"/>
                  </a:rPr>
                  <a:t>不要求模型必须有</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层，它对输出的分数进行求导获得最后一层卷积层的梯度</a:t>
                </a:r>
                <a14:m>
                  <m:oMath xmlns:m="http://schemas.openxmlformats.org/officeDocument/2006/math">
                    <m:r>
                      <a:rPr lang="zh-CN" altLang="en-US" i="1" kern="10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对梯度进行</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，得到权重，与最后一层</a:t>
                </a:r>
                <a:r>
                  <a:rPr lang="zh-CN" altLang="en-US" kern="100">
                    <a:solidFill>
                      <a:schemeClr val="tx1">
                        <a:lumMod val="75000"/>
                        <a:lumOff val="25000"/>
                      </a:schemeClr>
                    </a:solidFill>
                    <a:latin typeface="+mn-ea"/>
                  </a:rPr>
                  <a:t>卷积的特征图进行</a:t>
                </a:r>
                <a:r>
                  <a:rPr lang="zh-CN" altLang="en-US" kern="100" dirty="0">
                    <a:solidFill>
                      <a:schemeClr val="tx1">
                        <a:lumMod val="75000"/>
                        <a:lumOff val="25000"/>
                      </a:schemeClr>
                    </a:solidFill>
                    <a:latin typeface="+mn-ea"/>
                  </a:rPr>
                  <a:t>加权求和后经过</a:t>
                </a:r>
                <a:r>
                  <a:rPr lang="en-US" altLang="zh-CN" kern="100" dirty="0">
                    <a:solidFill>
                      <a:schemeClr val="tx1">
                        <a:lumMod val="75000"/>
                        <a:lumOff val="25000"/>
                      </a:schemeClr>
                    </a:solidFill>
                    <a:latin typeface="+mn-ea"/>
                  </a:rPr>
                  <a:t>ReLU</a:t>
                </a:r>
                <a:r>
                  <a:rPr lang="zh-CN" altLang="en-US" kern="100" dirty="0">
                    <a:solidFill>
                      <a:schemeClr val="tx1">
                        <a:lumMod val="75000"/>
                        <a:lumOff val="25000"/>
                      </a:schemeClr>
                    </a:solidFill>
                    <a:latin typeface="+mn-ea"/>
                  </a:rPr>
                  <a:t>激活函数，最后再经过上采样（双线性插值）到与原始图像相同尺寸，既可以得到</a:t>
                </a:r>
                <a:r>
                  <a:rPr lang="zh-CN" altLang="en-US" b="1" kern="100" dirty="0">
                    <a:solidFill>
                      <a:srgbClr val="30557F"/>
                    </a:solidFill>
                    <a:latin typeface="+mn-ea"/>
                  </a:rPr>
                  <a:t>类激活热力图</a:t>
                </a:r>
                <a:endParaRPr lang="en-US" altLang="zh-CN" b="1" kern="100" dirty="0">
                  <a:solidFill>
                    <a:srgbClr val="30557F"/>
                  </a:solidFill>
                  <a:latin typeface="+mn-ea"/>
                </a:endParaRPr>
              </a:p>
              <a:p>
                <a:pPr marL="285750" indent="-285750" algn="just">
                  <a:lnSpc>
                    <a:spcPct val="90000"/>
                  </a:lnSpc>
                  <a:spcBef>
                    <a:spcPts val="500"/>
                  </a:spcBef>
                  <a:spcAft>
                    <a:spcPts val="500"/>
                  </a:spcAft>
                  <a:buFont typeface="Arial" panose="020B0604020202020204" pitchFamily="34" charset="0"/>
                  <a:buChar char="•"/>
                </a:pPr>
                <a:r>
                  <a:rPr lang="en-US" altLang="zh-CN" b="1" kern="100" dirty="0">
                    <a:solidFill>
                      <a:srgbClr val="30557F"/>
                    </a:solidFill>
                    <a:latin typeface="+mn-ea"/>
                  </a:rPr>
                  <a:t>Grad-CAM</a:t>
                </a:r>
                <a:r>
                  <a:rPr lang="zh-CN" altLang="en-US" kern="100" dirty="0">
                    <a:solidFill>
                      <a:schemeClr val="tx1">
                        <a:lumMod val="75000"/>
                        <a:lumOff val="25000"/>
                      </a:schemeClr>
                    </a:solidFill>
                    <a:latin typeface="+mn-ea"/>
                  </a:rPr>
                  <a:t>不修改网络结构，不需要重新训练，只要模型输出值可以求导，就能应用于各种模型。也可以应用于中间的卷积层，但卷积层的层数越浅热力图效果较差。</a:t>
                </a:r>
              </a:p>
            </p:txBody>
          </p:sp>
        </mc:Choice>
        <mc:Fallback>
          <p:sp>
            <p:nvSpPr>
              <p:cNvPr id="22" name="矩形 21"/>
              <p:cNvSpPr>
                <a:spLocks noRot="1" noChangeAspect="1" noMove="1" noResize="1" noEditPoints="1" noAdjustHandles="1" noChangeArrowheads="1" noChangeShapeType="1" noTextEdit="1"/>
              </p:cNvSpPr>
              <p:nvPr/>
            </p:nvSpPr>
            <p:spPr>
              <a:xfrm>
                <a:off x="361368" y="2668164"/>
                <a:ext cx="4388432" cy="3212161"/>
              </a:xfrm>
              <a:prstGeom prst="rect">
                <a:avLst/>
              </a:prstGeom>
              <a:blipFill>
                <a:blip r:embed="rId6"/>
                <a:stretch>
                  <a:fillRect l="-867" t="-1969" r="-6358" b="-1969"/>
                </a:stretch>
              </a:blipFill>
            </p:spPr>
            <p:txBody>
              <a:bodyPr/>
              <a:lstStyle/>
              <a:p>
                <a:r>
                  <a:rPr lang="en-US">
                    <a:noFill/>
                  </a:rPr>
                  <a:t> </a:t>
                </a:r>
              </a:p>
            </p:txBody>
          </p:sp>
        </mc:Fallback>
      </mc:AlternateContent>
      <p:sp>
        <p:nvSpPr>
          <p:cNvPr id="24" name="矩形 23"/>
          <p:cNvSpPr/>
          <p:nvPr/>
        </p:nvSpPr>
        <p:spPr>
          <a:xfrm>
            <a:off x="479922" y="6048201"/>
            <a:ext cx="11232156" cy="523220"/>
          </a:xfrm>
          <a:prstGeom prst="rect">
            <a:avLst/>
          </a:prstGeom>
        </p:spPr>
        <p:txBody>
          <a:bodyPr wrap="square">
            <a:spAutoFit/>
          </a:bodyPr>
          <a:lstStyle/>
          <a:p>
            <a:r>
              <a:rPr lang="en-US" altLang="zh-CN" sz="1400" kern="100" dirty="0">
                <a:solidFill>
                  <a:schemeClr val="tx1">
                    <a:lumMod val="75000"/>
                    <a:lumOff val="25000"/>
                  </a:schemeClr>
                </a:solidFill>
                <a:latin typeface="Times New Roman" panose="02020603050405020304" pitchFamily="18" charset="0"/>
              </a:rPr>
              <a:t>[3] </a:t>
            </a:r>
            <a:r>
              <a:rPr lang="en-US" altLang="zh-CN" sz="1400" kern="100" dirty="0" err="1">
                <a:solidFill>
                  <a:schemeClr val="tx1">
                    <a:lumMod val="75000"/>
                    <a:lumOff val="25000"/>
                  </a:schemeClr>
                </a:solidFill>
                <a:latin typeface="Times New Roman" panose="02020603050405020304" pitchFamily="18" charset="0"/>
              </a:rPr>
              <a:t>Selvaraju</a:t>
            </a:r>
            <a:r>
              <a:rPr lang="en-US" altLang="zh-CN" sz="1400" kern="100" dirty="0">
                <a:solidFill>
                  <a:schemeClr val="tx1">
                    <a:lumMod val="75000"/>
                    <a:lumOff val="25000"/>
                  </a:schemeClr>
                </a:solidFill>
                <a:latin typeface="Times New Roman" panose="02020603050405020304" pitchFamily="18" charset="0"/>
              </a:rPr>
              <a:t> R </a:t>
            </a:r>
            <a:r>
              <a:rPr lang="en-US" altLang="zh-CN" sz="1400" kern="100" dirty="0" err="1">
                <a:solidFill>
                  <a:schemeClr val="tx1">
                    <a:lumMod val="75000"/>
                    <a:lumOff val="25000"/>
                  </a:schemeClr>
                </a:solidFill>
                <a:latin typeface="Times New Roman" panose="02020603050405020304" pitchFamily="18" charset="0"/>
              </a:rPr>
              <a:t>R</a:t>
            </a:r>
            <a:r>
              <a:rPr lang="en-US" altLang="zh-CN" sz="1400" kern="100" dirty="0">
                <a:solidFill>
                  <a:schemeClr val="tx1">
                    <a:lumMod val="75000"/>
                    <a:lumOff val="25000"/>
                  </a:schemeClr>
                </a:solidFill>
                <a:latin typeface="Times New Roman" panose="02020603050405020304" pitchFamily="18" charset="0"/>
              </a:rPr>
              <a:t>, </a:t>
            </a:r>
            <a:r>
              <a:rPr lang="en-US" altLang="zh-CN" sz="1400" kern="100" dirty="0" err="1">
                <a:solidFill>
                  <a:schemeClr val="tx1">
                    <a:lumMod val="75000"/>
                    <a:lumOff val="25000"/>
                  </a:schemeClr>
                </a:solidFill>
                <a:latin typeface="Times New Roman" panose="02020603050405020304" pitchFamily="18" charset="0"/>
              </a:rPr>
              <a:t>Cogswell</a:t>
            </a:r>
            <a:r>
              <a:rPr lang="en-US" altLang="zh-CN" sz="1400" kern="100" dirty="0">
                <a:solidFill>
                  <a:schemeClr val="tx1">
                    <a:lumMod val="75000"/>
                    <a:lumOff val="25000"/>
                  </a:schemeClr>
                </a:solidFill>
                <a:latin typeface="Times New Roman" panose="02020603050405020304" pitchFamily="18" charset="0"/>
              </a:rPr>
              <a:t> M, Das A, et al. Grad-cam: Visual explanations from deep networks via gradient-based localization[C]//Proceedings of the IEEE international conference on computer vision. 2017: 618-626.</a:t>
            </a:r>
            <a:endParaRPr lang="zh-CN" altLang="en-US" sz="1400" kern="100" dirty="0">
              <a:solidFill>
                <a:schemeClr val="tx1">
                  <a:lumMod val="75000"/>
                  <a:lumOff val="25000"/>
                </a:schemeClr>
              </a:solidFill>
              <a:latin typeface="Times New Roman" panose="02020603050405020304" pitchFamily="18" charset="0"/>
            </a:endParaRPr>
          </a:p>
        </p:txBody>
      </p:sp>
      <p:pic>
        <p:nvPicPr>
          <p:cNvPr id="25" name="图片 24"/>
          <p:cNvPicPr>
            <a:picLocks noChangeAspect="1"/>
          </p:cNvPicPr>
          <p:nvPr/>
        </p:nvPicPr>
        <p:blipFill>
          <a:blip r:embed="rId7"/>
          <a:stretch>
            <a:fillRect/>
          </a:stretch>
        </p:blipFill>
        <p:spPr>
          <a:xfrm>
            <a:off x="4883351" y="2399405"/>
            <a:ext cx="6771419" cy="3609867"/>
          </a:xfrm>
          <a:prstGeom prst="rect">
            <a:avLst/>
          </a:prstGeom>
        </p:spPr>
      </p:pic>
      <p:sp>
        <p:nvSpPr>
          <p:cNvPr id="26" name="矩形 25"/>
          <p:cNvSpPr/>
          <p:nvPr/>
        </p:nvSpPr>
        <p:spPr>
          <a:xfrm>
            <a:off x="10729393" y="5348668"/>
            <a:ext cx="646331" cy="276999"/>
          </a:xfrm>
          <a:prstGeom prst="rect">
            <a:avLst/>
          </a:prstGeom>
        </p:spPr>
        <p:txBody>
          <a:bodyPr wrap="none">
            <a:spAutoFit/>
          </a:bodyPr>
          <a:lstStyle/>
          <a:p>
            <a:r>
              <a:rPr lang="zh-CN" altLang="en-US" sz="1200" b="1" kern="100" dirty="0">
                <a:solidFill>
                  <a:schemeClr val="tx1">
                    <a:lumMod val="75000"/>
                    <a:lumOff val="25000"/>
                  </a:schemeClr>
                </a:solidFill>
                <a:latin typeface="+mn-ea"/>
              </a:rPr>
              <a:t>虎斑猫</a:t>
            </a:r>
            <a:endParaRPr lang="zh-CN" altLang="en-US" sz="1200" b="1" dirty="0"/>
          </a:p>
        </p:txBody>
      </p:sp>
      <mc:AlternateContent xmlns:mc="http://schemas.openxmlformats.org/markup-compatibility/2006" xmlns:a14="http://schemas.microsoft.com/office/drawing/2010/main">
        <mc:Choice Requires="a14">
          <p:sp>
            <p:nvSpPr>
              <p:cNvPr id="17" name="文本框 16"/>
              <p:cNvSpPr txBox="1"/>
              <p:nvPr/>
            </p:nvSpPr>
            <p:spPr>
              <a:xfrm>
                <a:off x="4851823" y="2762143"/>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3</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256×256</m:t>
                      </m:r>
                    </m:oMath>
                  </m:oMathPara>
                </a14:m>
                <a:endParaRPr lang="zh-CN" altLang="en-US" sz="1400" dirty="0">
                  <a:solidFill>
                    <a:srgbClr val="FF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4851823" y="2762143"/>
                <a:ext cx="1161408" cy="215444"/>
              </a:xfrm>
              <a:prstGeom prst="rect">
                <a:avLst/>
              </a:prstGeom>
              <a:blipFill rotWithShape="0">
                <a:blip r:embed="rId8"/>
                <a:stretch>
                  <a:fillRect l="-2632" r="-2632"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553539" y="2783778"/>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8553539" y="2783778"/>
                <a:ext cx="1161408" cy="215444"/>
              </a:xfrm>
              <a:prstGeom prst="rect">
                <a:avLst/>
              </a:prstGeom>
              <a:blipFill rotWithShape="0">
                <a:blip r:embed="rId9"/>
                <a:stretch>
                  <a:fillRect l="-2618" r="-2094"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400681" y="5832757"/>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400681" y="5832757"/>
                <a:ext cx="1161408" cy="215444"/>
              </a:xfrm>
              <a:prstGeom prst="rect">
                <a:avLst/>
              </a:prstGeom>
              <a:blipFill rotWithShape="0">
                <a:blip r:embed="rId9"/>
                <a:stretch>
                  <a:fillRect l="-2618" r="-2094"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714947" y="4204338"/>
                <a:ext cx="347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oMath>
                  </m:oMathPara>
                </a14:m>
                <a:endParaRPr lang="zh-CN" altLang="en-US" sz="1400"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9714947" y="4204338"/>
                <a:ext cx="347851" cy="215444"/>
              </a:xfrm>
              <a:prstGeom prst="rect">
                <a:avLst/>
              </a:prstGeom>
              <a:blipFill rotWithShape="0">
                <a:blip r:embed="rId10"/>
                <a:stretch>
                  <a:fillRect l="-12281" r="-877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9183323" y="5418843"/>
                <a:ext cx="949875" cy="527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ctrlPr>
                        </m:sSubSupPr>
                        <m:e>
                          <m: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t>𝒈</m:t>
                          </m:r>
                        </m:e>
                        <m:sub>
                          <m: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t>𝒊𝒋</m:t>
                          </m:r>
                        </m:sub>
                        <m:sup>
                          <m: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t>𝒌𝒄</m:t>
                          </m:r>
                        </m:sup>
                      </m:sSubSup>
                      <m:r>
                        <a:rPr lang="en-US" altLang="zh-CN" sz="1200" b="1" i="1" kern="100">
                          <a:solidFill>
                            <a:schemeClr val="tx1">
                              <a:lumMod val="75000"/>
                              <a:lumOff val="25000"/>
                            </a:schemeClr>
                          </a:solidFill>
                          <a:latin typeface="Cambria Math" panose="02040503050406030204" pitchFamily="18" charset="0"/>
                          <a:ea typeface="Cambria Math" panose="02040503050406030204" pitchFamily="18" charset="0"/>
                        </a:rPr>
                        <m:t>=</m:t>
                      </m:r>
                      <m:f>
                        <m:fPr>
                          <m:ctrlPr>
                            <a:rPr lang="en-US" altLang="zh-CN" sz="1200" b="1" i="1" kern="100" smtClean="0">
                              <a:solidFill>
                                <a:schemeClr val="tx1">
                                  <a:lumMod val="75000"/>
                                  <a:lumOff val="25000"/>
                                </a:schemeClr>
                              </a:solidFill>
                              <a:latin typeface="Cambria Math" panose="02040503050406030204" pitchFamily="18" charset="0"/>
                            </a:rPr>
                          </m:ctrlPr>
                        </m:fPr>
                        <m:num>
                          <m:r>
                            <a:rPr lang="zh-CN" altLang="en-US" sz="1200" b="1" i="1" kern="100">
                              <a:solidFill>
                                <a:schemeClr val="tx1">
                                  <a:lumMod val="75000"/>
                                  <a:lumOff val="25000"/>
                                </a:schemeClr>
                              </a:solidFill>
                              <a:latin typeface="Cambria Math" panose="02040503050406030204" pitchFamily="18" charset="0"/>
                            </a:rPr>
                            <m:t>𝝏</m:t>
                          </m:r>
                          <m:sSup>
                            <m:sSupPr>
                              <m:ctrlPr>
                                <a:rPr lang="en-US" altLang="zh-CN" sz="1200" b="1" i="1" kern="100">
                                  <a:solidFill>
                                    <a:schemeClr val="tx1">
                                      <a:lumMod val="75000"/>
                                      <a:lumOff val="25000"/>
                                    </a:schemeClr>
                                  </a:solidFill>
                                  <a:latin typeface="Cambria Math" panose="02040503050406030204" pitchFamily="18" charset="0"/>
                                </a:rPr>
                              </m:ctrlPr>
                            </m:sSupPr>
                            <m:e>
                              <m:r>
                                <a:rPr lang="en-US" altLang="zh-CN" sz="1200" b="1" i="1" kern="100">
                                  <a:solidFill>
                                    <a:schemeClr val="tx1">
                                      <a:lumMod val="75000"/>
                                      <a:lumOff val="25000"/>
                                    </a:schemeClr>
                                  </a:solidFill>
                                  <a:latin typeface="Cambria Math" panose="02040503050406030204" pitchFamily="18" charset="0"/>
                                </a:rPr>
                                <m:t>𝒚</m:t>
                              </m:r>
                            </m:e>
                            <m:sup>
                              <m:r>
                                <a:rPr lang="en-US" altLang="zh-CN" sz="1200" b="1" i="1" kern="100">
                                  <a:solidFill>
                                    <a:schemeClr val="tx1">
                                      <a:lumMod val="75000"/>
                                      <a:lumOff val="25000"/>
                                    </a:schemeClr>
                                  </a:solidFill>
                                  <a:latin typeface="Cambria Math" panose="02040503050406030204" pitchFamily="18" charset="0"/>
                                </a:rPr>
                                <m:t>𝒄</m:t>
                              </m:r>
                            </m:sup>
                          </m:sSup>
                        </m:num>
                        <m:den>
                          <m:sSubSup>
                            <m:sSubSupPr>
                              <m:ctrlPr>
                                <a:rPr lang="en-US" altLang="zh-CN" sz="1200" b="1" i="1" kern="100">
                                  <a:solidFill>
                                    <a:schemeClr val="tx1">
                                      <a:lumMod val="75000"/>
                                      <a:lumOff val="25000"/>
                                    </a:schemeClr>
                                  </a:solidFill>
                                  <a:latin typeface="Cambria Math" panose="02040503050406030204" pitchFamily="18" charset="0"/>
                                </a:rPr>
                              </m:ctrlPr>
                            </m:sSubSupPr>
                            <m:e>
                              <m:r>
                                <a:rPr lang="zh-CN" altLang="en-US" sz="1200" b="1" i="1" kern="100">
                                  <a:solidFill>
                                    <a:schemeClr val="tx1">
                                      <a:lumMod val="75000"/>
                                      <a:lumOff val="25000"/>
                                    </a:schemeClr>
                                  </a:solidFill>
                                  <a:latin typeface="Cambria Math" panose="02040503050406030204" pitchFamily="18" charset="0"/>
                                </a:rPr>
                                <m:t>𝝏</m:t>
                              </m:r>
                              <m:r>
                                <a:rPr lang="en-US" altLang="zh-CN" sz="1200" b="1" i="1" kern="100">
                                  <a:solidFill>
                                    <a:schemeClr val="tx1">
                                      <a:lumMod val="75000"/>
                                      <a:lumOff val="25000"/>
                                    </a:schemeClr>
                                  </a:solidFill>
                                  <a:latin typeface="Cambria Math" panose="02040503050406030204" pitchFamily="18" charset="0"/>
                                </a:rPr>
                                <m:t>𝑨</m:t>
                              </m:r>
                            </m:e>
                            <m:sub>
                              <m:r>
                                <a:rPr lang="en-US" altLang="zh-CN" sz="1200" b="1" i="1" kern="100">
                                  <a:solidFill>
                                    <a:schemeClr val="tx1">
                                      <a:lumMod val="75000"/>
                                      <a:lumOff val="25000"/>
                                    </a:schemeClr>
                                  </a:solidFill>
                                  <a:latin typeface="Cambria Math" panose="02040503050406030204" pitchFamily="18" charset="0"/>
                                </a:rPr>
                                <m:t>𝒊𝒋</m:t>
                              </m:r>
                            </m:sub>
                            <m:sup>
                              <m:r>
                                <a:rPr lang="en-US" altLang="zh-CN" sz="1200" b="1" i="1" kern="100">
                                  <a:solidFill>
                                    <a:schemeClr val="tx1">
                                      <a:lumMod val="75000"/>
                                      <a:lumOff val="25000"/>
                                    </a:schemeClr>
                                  </a:solidFill>
                                  <a:latin typeface="Cambria Math" panose="02040503050406030204" pitchFamily="18" charset="0"/>
                                </a:rPr>
                                <m:t>𝒌</m:t>
                              </m:r>
                            </m:sup>
                          </m:sSubSup>
                        </m:den>
                      </m:f>
                    </m:oMath>
                  </m:oMathPara>
                </a14:m>
                <a:endParaRPr lang="zh-CN" altLang="en-US" sz="1200" b="1" dirty="0"/>
              </a:p>
            </p:txBody>
          </p:sp>
        </mc:Choice>
        <mc:Fallback xmlns="">
          <p:sp>
            <p:nvSpPr>
              <p:cNvPr id="21" name="矩形 20"/>
              <p:cNvSpPr>
                <a:spLocks noRot="1" noChangeAspect="1" noMove="1" noResize="1" noEditPoints="1" noAdjustHandles="1" noChangeArrowheads="1" noChangeShapeType="1" noTextEdit="1"/>
              </p:cNvSpPr>
              <p:nvPr/>
            </p:nvSpPr>
            <p:spPr>
              <a:xfrm>
                <a:off x="9183323" y="5418843"/>
                <a:ext cx="949875" cy="527452"/>
              </a:xfrm>
              <a:prstGeom prst="rect">
                <a:avLst/>
              </a:prstGeom>
              <a:blipFill rotWithShape="0">
                <a:blip r:embed="rId11"/>
                <a:stretch>
                  <a:fillRect b="-11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060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7542642" cy="400110"/>
          </a:xfrm>
          <a:prstGeom prst="rect">
            <a:avLst/>
          </a:prstGeom>
        </p:spPr>
        <p:txBody>
          <a:bodyPr wrap="none">
            <a:spAutoFit/>
          </a:bodyPr>
          <a:lstStyle/>
          <a:p>
            <a:pPr fontAlgn="base">
              <a:spcBef>
                <a:spcPct val="0"/>
              </a:spcBef>
              <a:spcAft>
                <a:spcPct val="0"/>
              </a:spcAft>
            </a:pP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Grad-CAM</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a:t>
            </a: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Gradient Weighted Class Activation Map</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mc:AlternateContent xmlns:mc="http://schemas.openxmlformats.org/markup-compatibility/2006" xmlns:a14="http://schemas.microsoft.com/office/drawing/2010/main">
        <mc:Choice Requires="a14">
          <p:sp>
            <p:nvSpPr>
              <p:cNvPr id="15" name="矩形 14"/>
              <p:cNvSpPr/>
              <p:nvPr/>
            </p:nvSpPr>
            <p:spPr>
              <a:xfrm>
                <a:off x="386912" y="1744834"/>
                <a:ext cx="11252638" cy="726930"/>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在分类模型中，最后一层卷积为矩阵</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𝐴</m:t>
                    </m:r>
                  </m:oMath>
                </a14:m>
                <a:r>
                  <a:rPr lang="zh-CN" altLang="en-US" kern="100" dirty="0">
                    <a:solidFill>
                      <a:schemeClr val="tx1">
                        <a:lumMod val="75000"/>
                        <a:lumOff val="25000"/>
                      </a:schemeClr>
                    </a:solidFill>
                    <a:latin typeface="+mn-ea"/>
                  </a:rPr>
                  <a:t>，通道</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𝑘</m:t>
                    </m:r>
                  </m:oMath>
                </a14:m>
                <a:r>
                  <a:rPr lang="zh-CN" altLang="en-US" kern="100" dirty="0">
                    <a:solidFill>
                      <a:schemeClr val="tx1">
                        <a:lumMod val="75000"/>
                        <a:lumOff val="25000"/>
                      </a:schemeClr>
                    </a:solidFill>
                    <a:latin typeface="+mn-ea"/>
                  </a:rPr>
                  <a:t>中位置为</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m:t>
                    </m:r>
                    <m:r>
                      <a:rPr lang="en-US" altLang="zh-CN" i="1" kern="100" dirty="0" err="1" smtClean="0">
                        <a:solidFill>
                          <a:schemeClr val="tx1">
                            <a:lumMod val="75000"/>
                            <a:lumOff val="25000"/>
                          </a:schemeClr>
                        </a:solidFill>
                        <a:latin typeface="Cambria Math" panose="02040503050406030204" pitchFamily="18" charset="0"/>
                      </a:rPr>
                      <m:t>𝑖</m:t>
                    </m:r>
                    <m:r>
                      <a:rPr lang="en-US" altLang="zh-CN" i="1" kern="100" dirty="0" err="1" smtClean="0">
                        <a:solidFill>
                          <a:schemeClr val="tx1">
                            <a:lumMod val="75000"/>
                            <a:lumOff val="25000"/>
                          </a:schemeClr>
                        </a:solidFill>
                        <a:latin typeface="Cambria Math" panose="02040503050406030204" pitchFamily="18" charset="0"/>
                      </a:rPr>
                      <m:t>,</m:t>
                    </m:r>
                    <m:r>
                      <a:rPr lang="en-US" altLang="zh-CN" i="1" kern="100" dirty="0" err="1" smtClean="0">
                        <a:solidFill>
                          <a:schemeClr val="tx1">
                            <a:lumMod val="75000"/>
                            <a:lumOff val="25000"/>
                          </a:schemeClr>
                        </a:solidFill>
                        <a:latin typeface="Cambria Math" panose="02040503050406030204" pitchFamily="18" charset="0"/>
                      </a:rPr>
                      <m:t>𝑗</m:t>
                    </m:r>
                    <m:r>
                      <a:rPr lang="en-US" altLang="zh-CN" i="1" kern="100" dirty="0" smtClean="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的位置被定义为</a:t>
                </a:r>
                <a14:m>
                  <m:oMath xmlns:m="http://schemas.openxmlformats.org/officeDocument/2006/math">
                    <m:sSubSup>
                      <m:sSubSupPr>
                        <m:ctrlPr>
                          <a:rPr lang="en-US" altLang="zh-CN" i="1" kern="100" smtClean="0">
                            <a:solidFill>
                              <a:schemeClr val="tx1">
                                <a:lumMod val="75000"/>
                                <a:lumOff val="25000"/>
                              </a:schemeClr>
                            </a:solidFill>
                            <a:latin typeface="Cambria Math" panose="02040503050406030204" pitchFamily="18" charset="0"/>
                          </a:rPr>
                        </m:ctrlPr>
                      </m:sSubSupPr>
                      <m:e>
                        <m:r>
                          <a:rPr lang="en-US" altLang="zh-CN" b="0" i="1" kern="100" smtClean="0">
                            <a:solidFill>
                              <a:schemeClr val="tx1">
                                <a:lumMod val="75000"/>
                                <a:lumOff val="25000"/>
                              </a:schemeClr>
                            </a:solidFill>
                            <a:latin typeface="Cambria Math" panose="02040503050406030204" pitchFamily="18" charset="0"/>
                          </a:rPr>
                          <m:t>𝐴</m:t>
                        </m:r>
                      </m:e>
                      <m:sub>
                        <m:r>
                          <m:rPr>
                            <m:sty m:val="p"/>
                          </m:rPr>
                          <a:rPr lang="en-US" altLang="zh-CN" i="1" kern="100">
                            <a:solidFill>
                              <a:schemeClr val="tx1">
                                <a:lumMod val="75000"/>
                                <a:lumOff val="25000"/>
                              </a:schemeClr>
                            </a:solidFill>
                            <a:latin typeface="Cambria Math" panose="02040503050406030204" pitchFamily="18" charset="0"/>
                          </a:rPr>
                          <m:t>ij</m:t>
                        </m:r>
                      </m:sub>
                      <m:sup>
                        <m:r>
                          <a:rPr lang="en-US" altLang="zh-CN" b="0" i="1" kern="100" smtClean="0">
                            <a:solidFill>
                              <a:schemeClr val="tx1">
                                <a:lumMod val="75000"/>
                                <a:lumOff val="25000"/>
                              </a:schemeClr>
                            </a:solidFill>
                            <a:latin typeface="Cambria Math" panose="02040503050406030204" pitchFamily="18" charset="0"/>
                          </a:rPr>
                          <m:t>𝑘</m:t>
                        </m:r>
                      </m:sup>
                    </m:sSubSup>
                    <m:r>
                      <a:rPr lang="zh-CN" altLang="en-US" i="1" kern="10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最后一层卷积经过全连接层后得到各分类的分数（送入</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𝑠𝑜𝑓𝑡𝑚𝑎𝑥</m:t>
                    </m:r>
                  </m:oMath>
                </a14:m>
                <a:r>
                  <a:rPr lang="zh-CN" altLang="en-US" kern="100" dirty="0">
                    <a:solidFill>
                      <a:schemeClr val="tx1">
                        <a:lumMod val="75000"/>
                        <a:lumOff val="25000"/>
                      </a:schemeClr>
                    </a:solidFill>
                    <a:latin typeface="+mn-ea"/>
                  </a:rPr>
                  <a:t>前），其中分类</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𝑐</m:t>
                    </m:r>
                  </m:oMath>
                </a14:m>
                <a:r>
                  <a:rPr lang="zh-CN" altLang="en-US" kern="100" dirty="0">
                    <a:solidFill>
                      <a:schemeClr val="tx1">
                        <a:lumMod val="75000"/>
                        <a:lumOff val="25000"/>
                      </a:schemeClr>
                    </a:solidFill>
                    <a:latin typeface="+mn-ea"/>
                  </a:rPr>
                  <a:t>的分数为</a:t>
                </a:r>
                <a14:m>
                  <m:oMath xmlns:m="http://schemas.openxmlformats.org/officeDocument/2006/math">
                    <m:sSup>
                      <m:sSupPr>
                        <m:ctrlPr>
                          <a:rPr lang="en-US" altLang="zh-CN" i="1" kern="100" smtClean="0">
                            <a:solidFill>
                              <a:schemeClr val="tx1">
                                <a:lumMod val="75000"/>
                                <a:lumOff val="25000"/>
                              </a:schemeClr>
                            </a:solidFill>
                            <a:latin typeface="Cambria Math" panose="02040503050406030204" pitchFamily="18" charset="0"/>
                          </a:rPr>
                        </m:ctrlPr>
                      </m:sSupPr>
                      <m:e>
                        <m:r>
                          <a:rPr lang="en-US" altLang="zh-CN" b="0" i="1" kern="100" smtClean="0">
                            <a:solidFill>
                              <a:schemeClr val="tx1">
                                <a:lumMod val="75000"/>
                                <a:lumOff val="25000"/>
                              </a:schemeClr>
                            </a:solidFill>
                            <a:latin typeface="Cambria Math" panose="02040503050406030204" pitchFamily="18" charset="0"/>
                          </a:rPr>
                          <m:t>𝑦</m:t>
                        </m:r>
                      </m:e>
                      <m:sup>
                        <m:r>
                          <a:rPr lang="en-US" altLang="zh-CN" b="0" i="1" kern="100" smtClean="0">
                            <a:solidFill>
                              <a:schemeClr val="tx1">
                                <a:lumMod val="75000"/>
                                <a:lumOff val="25000"/>
                              </a:schemeClr>
                            </a:solidFill>
                            <a:latin typeface="Cambria Math" panose="02040503050406030204" pitchFamily="18" charset="0"/>
                          </a:rPr>
                          <m:t>𝑐</m:t>
                        </m:r>
                      </m:sup>
                    </m:sSup>
                  </m:oMath>
                </a14:m>
                <a:r>
                  <a:rPr lang="zh-CN" altLang="en-US" kern="100" dirty="0">
                    <a:solidFill>
                      <a:schemeClr val="tx1">
                        <a:lumMod val="75000"/>
                        <a:lumOff val="25000"/>
                      </a:schemeClr>
                    </a:solidFill>
                    <a:latin typeface="+mn-ea"/>
                  </a:rPr>
                  <a:t>。</a:t>
                </a:r>
              </a:p>
            </p:txBody>
          </p:sp>
        </mc:Choice>
        <mc:Fallback xmlns="">
          <p:sp>
            <p:nvSpPr>
              <p:cNvPr id="15" name="矩形 14"/>
              <p:cNvSpPr>
                <a:spLocks noRot="1" noChangeAspect="1" noMove="1" noResize="1" noEditPoints="1" noAdjustHandles="1" noChangeArrowheads="1" noChangeShapeType="1" noTextEdit="1"/>
              </p:cNvSpPr>
              <p:nvPr/>
            </p:nvSpPr>
            <p:spPr>
              <a:xfrm>
                <a:off x="386912" y="1744834"/>
                <a:ext cx="11252638" cy="726930"/>
              </a:xfrm>
              <a:prstGeom prst="rect">
                <a:avLst/>
              </a:prstGeom>
              <a:blipFill rotWithShape="0">
                <a:blip r:embed="rId6"/>
                <a:stretch>
                  <a:fillRect l="-325" t="-840" r="-488" b="-9244"/>
                </a:stretch>
              </a:blipFill>
            </p:spPr>
            <p:txBody>
              <a:bodyPr/>
              <a:lstStyle/>
              <a:p>
                <a:r>
                  <a:rPr lang="zh-CN" altLang="en-US">
                    <a:noFill/>
                  </a:rPr>
                  <a:t> </a:t>
                </a:r>
              </a:p>
            </p:txBody>
          </p:sp>
        </mc:Fallback>
      </mc:AlternateContent>
      <p:pic>
        <p:nvPicPr>
          <p:cNvPr id="25" name="图片 24"/>
          <p:cNvPicPr>
            <a:picLocks noChangeAspect="1"/>
          </p:cNvPicPr>
          <p:nvPr/>
        </p:nvPicPr>
        <p:blipFill>
          <a:blip r:embed="rId7"/>
          <a:stretch>
            <a:fillRect/>
          </a:stretch>
        </p:blipFill>
        <p:spPr>
          <a:xfrm>
            <a:off x="4883351" y="2399405"/>
            <a:ext cx="6771419" cy="3609867"/>
          </a:xfrm>
          <a:prstGeom prst="rect">
            <a:avLst/>
          </a:prstGeom>
        </p:spPr>
      </p:pic>
      <p:sp>
        <p:nvSpPr>
          <p:cNvPr id="26" name="矩形 25"/>
          <p:cNvSpPr/>
          <p:nvPr/>
        </p:nvSpPr>
        <p:spPr>
          <a:xfrm>
            <a:off x="10729393" y="5348668"/>
            <a:ext cx="646331" cy="276999"/>
          </a:xfrm>
          <a:prstGeom prst="rect">
            <a:avLst/>
          </a:prstGeom>
        </p:spPr>
        <p:txBody>
          <a:bodyPr wrap="none">
            <a:spAutoFit/>
          </a:bodyPr>
          <a:lstStyle/>
          <a:p>
            <a:r>
              <a:rPr lang="zh-CN" altLang="en-US" sz="1200" b="1" kern="100" dirty="0">
                <a:solidFill>
                  <a:schemeClr val="tx1">
                    <a:lumMod val="75000"/>
                    <a:lumOff val="25000"/>
                  </a:schemeClr>
                </a:solidFill>
                <a:latin typeface="+mn-ea"/>
              </a:rPr>
              <a:t>虎斑猫</a:t>
            </a:r>
            <a:endParaRPr lang="zh-CN" altLang="en-US" sz="1200" b="1" dirty="0"/>
          </a:p>
        </p:txBody>
      </p:sp>
      <mc:AlternateContent xmlns:mc="http://schemas.openxmlformats.org/markup-compatibility/2006" xmlns:a14="http://schemas.microsoft.com/office/drawing/2010/main">
        <mc:Choice Requires="a14">
          <p:sp>
            <p:nvSpPr>
              <p:cNvPr id="17" name="矩形 16"/>
              <p:cNvSpPr/>
              <p:nvPr/>
            </p:nvSpPr>
            <p:spPr>
              <a:xfrm>
                <a:off x="361368" y="2471764"/>
                <a:ext cx="4388432" cy="3644844"/>
              </a:xfrm>
              <a:prstGeom prst="rect">
                <a:avLst/>
              </a:prstGeom>
            </p:spPr>
            <p:txBody>
              <a:bodyPr wrap="square">
                <a:spAutoFit/>
              </a:bodyPr>
              <a:lstStyle/>
              <a:p>
                <a:pPr marL="285750" indent="-285750" algn="just">
                  <a:lnSpc>
                    <a:spcPct val="90000"/>
                  </a:lnSpc>
                  <a:spcBef>
                    <a:spcPts val="500"/>
                  </a:spcBef>
                  <a:spcAft>
                    <a:spcPts val="500"/>
                  </a:spcAft>
                  <a:buFont typeface="Arial" panose="020B0604020202020204" pitchFamily="34" charset="0"/>
                  <a:buChar char="•"/>
                </a:pPr>
                <a:r>
                  <a:rPr lang="en-US" altLang="zh-CN" b="1" kern="100" dirty="0">
                    <a:solidFill>
                      <a:srgbClr val="30557F"/>
                    </a:solidFill>
                    <a:latin typeface="+mn-ea"/>
                  </a:rPr>
                  <a:t>Grad-CAM</a:t>
                </a:r>
                <a:r>
                  <a:rPr lang="en-US" altLang="zh-CN" kern="100" baseline="30000" dirty="0">
                    <a:solidFill>
                      <a:schemeClr val="tx1">
                        <a:lumMod val="75000"/>
                        <a:lumOff val="25000"/>
                      </a:schemeClr>
                    </a:solidFill>
                    <a:latin typeface="+mn-ea"/>
                  </a:rPr>
                  <a:t>[3]</a:t>
                </a:r>
                <a:r>
                  <a:rPr lang="zh-CN" altLang="en-US" kern="100" dirty="0">
                    <a:solidFill>
                      <a:schemeClr val="tx1">
                        <a:lumMod val="75000"/>
                        <a:lumOff val="25000"/>
                      </a:schemeClr>
                    </a:solidFill>
                    <a:latin typeface="+mn-ea"/>
                  </a:rPr>
                  <a:t>不要求模型必须有</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层，求得分数</a:t>
                </a:r>
                <a14:m>
                  <m:oMath xmlns:m="http://schemas.openxmlformats.org/officeDocument/2006/math">
                    <m:sSup>
                      <m:sSupPr>
                        <m:ctrlPr>
                          <a:rPr lang="en-US" altLang="zh-CN" i="1" kern="100">
                            <a:solidFill>
                              <a:schemeClr val="tx1">
                                <a:lumMod val="75000"/>
                                <a:lumOff val="25000"/>
                              </a:schemeClr>
                            </a:solidFill>
                            <a:latin typeface="Cambria Math" panose="02040503050406030204" pitchFamily="18" charset="0"/>
                          </a:rPr>
                        </m:ctrlPr>
                      </m:sSupPr>
                      <m:e>
                        <m:r>
                          <a:rPr lang="en-US" altLang="zh-CN" i="1" kern="100">
                            <a:solidFill>
                              <a:schemeClr val="tx1">
                                <a:lumMod val="75000"/>
                                <a:lumOff val="25000"/>
                              </a:schemeClr>
                            </a:solidFill>
                            <a:latin typeface="Cambria Math" panose="02040503050406030204" pitchFamily="18" charset="0"/>
                          </a:rPr>
                          <m:t>𝑦</m:t>
                        </m:r>
                      </m:e>
                      <m:sup>
                        <m:r>
                          <a:rPr lang="en-US" altLang="zh-CN" i="1" kern="100">
                            <a:solidFill>
                              <a:schemeClr val="tx1">
                                <a:lumMod val="75000"/>
                                <a:lumOff val="25000"/>
                              </a:schemeClr>
                            </a:solidFill>
                            <a:latin typeface="Cambria Math" panose="02040503050406030204" pitchFamily="18" charset="0"/>
                          </a:rPr>
                          <m:t>𝑐</m:t>
                        </m:r>
                      </m:sup>
                    </m:sSup>
                    <m:r>
                      <a:rPr lang="zh-CN" altLang="en-US" i="1" kern="100" smtClean="0">
                        <a:solidFill>
                          <a:schemeClr val="tx1">
                            <a:lumMod val="75000"/>
                            <a:lumOff val="25000"/>
                          </a:schemeClr>
                        </a:solidFill>
                        <a:latin typeface="Cambria Math" panose="02040503050406030204" pitchFamily="18" charset="0"/>
                      </a:rPr>
                      <m:t>对</m:t>
                    </m:r>
                  </m:oMath>
                </a14:m>
                <a:r>
                  <a:rPr lang="zh-CN" altLang="en-US" kern="100" dirty="0">
                    <a:solidFill>
                      <a:schemeClr val="tx1">
                        <a:lumMod val="75000"/>
                        <a:lumOff val="25000"/>
                      </a:schemeClr>
                    </a:solidFill>
                    <a:latin typeface="+mn-ea"/>
                  </a:rPr>
                  <a:t>最后一层卷积</a:t>
                </a:r>
                <a14:m>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m:rPr>
                            <m:sty m:val="p"/>
                          </m:rPr>
                          <a:rPr lang="en-US" altLang="zh-CN" i="1" kern="100">
                            <a:solidFill>
                              <a:schemeClr val="tx1">
                                <a:lumMod val="75000"/>
                                <a:lumOff val="25000"/>
                              </a:schemeClr>
                            </a:solidFill>
                            <a:latin typeface="Cambria Math" panose="02040503050406030204" pitchFamily="18" charset="0"/>
                          </a:rPr>
                          <m:t>ij</m:t>
                        </m:r>
                      </m:sub>
                      <m:sup>
                        <m:r>
                          <a:rPr lang="en-US" altLang="zh-CN" i="1" kern="100">
                            <a:solidFill>
                              <a:schemeClr val="tx1">
                                <a:lumMod val="75000"/>
                                <a:lumOff val="25000"/>
                              </a:schemeClr>
                            </a:solidFill>
                            <a:latin typeface="Cambria Math" panose="02040503050406030204" pitchFamily="18" charset="0"/>
                          </a:rPr>
                          <m:t>𝑘</m:t>
                        </m:r>
                      </m:sup>
                    </m:sSubSup>
                  </m:oMath>
                </a14:m>
                <a:r>
                  <a:rPr lang="zh-CN" altLang="en-US" kern="100" dirty="0">
                    <a:solidFill>
                      <a:schemeClr val="tx1">
                        <a:lumMod val="75000"/>
                        <a:lumOff val="25000"/>
                      </a:schemeClr>
                    </a:solidFill>
                    <a:latin typeface="+mn-ea"/>
                  </a:rPr>
                  <a:t>每一个元素的偏导数</a:t>
                </a:r>
                <a14:m>
                  <m:oMath xmlns:m="http://schemas.openxmlformats.org/officeDocument/2006/math">
                    <m:sSubSup>
                      <m:sSubSupPr>
                        <m:ctrlPr>
                          <a:rPr lang="en-US" altLang="zh-CN" b="0" i="1" kern="100" smtClean="0">
                            <a:solidFill>
                              <a:schemeClr val="tx1">
                                <a:lumMod val="75000"/>
                                <a:lumOff val="25000"/>
                              </a:schemeClr>
                            </a:solidFill>
                            <a:latin typeface="Cambria Math" panose="02040503050406030204" pitchFamily="18" charset="0"/>
                            <a:ea typeface="Cambria Math" panose="02040503050406030204" pitchFamily="18" charset="0"/>
                          </a:rPr>
                        </m:ctrlPr>
                      </m:sSubSupPr>
                      <m:e>
                        <m:r>
                          <m:rPr>
                            <m:sty m:val="p"/>
                          </m:rPr>
                          <a:rPr lang="en-US" altLang="zh-CN" i="1" kern="100">
                            <a:solidFill>
                              <a:schemeClr val="tx1">
                                <a:lumMod val="75000"/>
                                <a:lumOff val="25000"/>
                              </a:schemeClr>
                            </a:solidFill>
                            <a:latin typeface="Cambria Math" panose="02040503050406030204" pitchFamily="18" charset="0"/>
                            <a:ea typeface="Cambria Math" panose="02040503050406030204" pitchFamily="18" charset="0"/>
                          </a:rPr>
                          <m:t>g</m:t>
                        </m:r>
                      </m:e>
                      <m:sub>
                        <m:r>
                          <a:rPr lang="en-US" altLang="zh-CN" b="0" i="1" kern="100" smtClean="0">
                            <a:solidFill>
                              <a:schemeClr val="tx1">
                                <a:lumMod val="75000"/>
                                <a:lumOff val="25000"/>
                              </a:schemeClr>
                            </a:solidFill>
                            <a:latin typeface="Cambria Math" panose="02040503050406030204" pitchFamily="18" charset="0"/>
                            <a:ea typeface="Cambria Math" panose="02040503050406030204" pitchFamily="18" charset="0"/>
                          </a:rPr>
                          <m:t>𝑖𝑗</m:t>
                        </m:r>
                      </m:sub>
                      <m:sup>
                        <m:r>
                          <a:rPr lang="en-US" altLang="zh-CN" b="0" i="1" kern="100" smtClean="0">
                            <a:solidFill>
                              <a:schemeClr val="tx1">
                                <a:lumMod val="75000"/>
                                <a:lumOff val="25000"/>
                              </a:schemeClr>
                            </a:solidFill>
                            <a:latin typeface="Cambria Math" panose="02040503050406030204" pitchFamily="18" charset="0"/>
                            <a:ea typeface="Cambria Math" panose="02040503050406030204" pitchFamily="18" charset="0"/>
                          </a:rPr>
                          <m:t>𝑘𝑐</m:t>
                        </m:r>
                      </m:sup>
                    </m:sSubSup>
                    <m:r>
                      <a:rPr lang="en-US" altLang="zh-CN" b="0" i="1" kern="100">
                        <a:solidFill>
                          <a:schemeClr val="tx1">
                            <a:lumMod val="75000"/>
                            <a:lumOff val="25000"/>
                          </a:schemeClr>
                        </a:solidFill>
                        <a:latin typeface="Cambria Math" panose="02040503050406030204" pitchFamily="18" charset="0"/>
                        <a:ea typeface="Cambria Math" panose="02040503050406030204" pitchFamily="18" charset="0"/>
                      </a:rPr>
                      <m:t>=</m:t>
                    </m:r>
                    <m:f>
                      <m:fPr>
                        <m:ctrlPr>
                          <a:rPr lang="en-US" altLang="zh-CN" i="1" kern="100">
                            <a:solidFill>
                              <a:schemeClr val="tx1">
                                <a:lumMod val="75000"/>
                                <a:lumOff val="25000"/>
                              </a:schemeClr>
                            </a:solidFill>
                            <a:latin typeface="Cambria Math" panose="02040503050406030204" pitchFamily="18" charset="0"/>
                          </a:rPr>
                        </m:ctrlPr>
                      </m:fPr>
                      <m:num>
                        <m:r>
                          <a:rPr lang="zh-CN" altLang="en-US" b="0" i="1" kern="100">
                            <a:solidFill>
                              <a:schemeClr val="tx1">
                                <a:lumMod val="75000"/>
                                <a:lumOff val="25000"/>
                              </a:schemeClr>
                            </a:solidFill>
                            <a:latin typeface="Cambria Math" panose="02040503050406030204" pitchFamily="18" charset="0"/>
                          </a:rPr>
                          <m:t>𝜕</m:t>
                        </m:r>
                        <m:sSup>
                          <m:sSupPr>
                            <m:ctrlPr>
                              <a:rPr lang="en-US" altLang="zh-CN" i="1" kern="100">
                                <a:solidFill>
                                  <a:schemeClr val="tx1">
                                    <a:lumMod val="75000"/>
                                    <a:lumOff val="25000"/>
                                  </a:schemeClr>
                                </a:solidFill>
                                <a:latin typeface="Cambria Math" panose="02040503050406030204" pitchFamily="18" charset="0"/>
                              </a:rPr>
                            </m:ctrlPr>
                          </m:sSupPr>
                          <m:e>
                            <m:r>
                              <a:rPr lang="en-US" altLang="zh-CN" b="0" i="1" kern="100">
                                <a:solidFill>
                                  <a:schemeClr val="tx1">
                                    <a:lumMod val="75000"/>
                                    <a:lumOff val="25000"/>
                                  </a:schemeClr>
                                </a:solidFill>
                                <a:latin typeface="Cambria Math" panose="02040503050406030204" pitchFamily="18" charset="0"/>
                              </a:rPr>
                              <m:t>𝑦</m:t>
                            </m:r>
                          </m:e>
                          <m:sup>
                            <m:r>
                              <a:rPr lang="en-US" altLang="zh-CN" b="0" i="1" kern="100">
                                <a:solidFill>
                                  <a:schemeClr val="tx1">
                                    <a:lumMod val="75000"/>
                                    <a:lumOff val="25000"/>
                                  </a:schemeClr>
                                </a:solidFill>
                                <a:latin typeface="Cambria Math" panose="02040503050406030204" pitchFamily="18" charset="0"/>
                              </a:rPr>
                              <m:t>𝑐</m:t>
                            </m:r>
                          </m:sup>
                        </m:sSup>
                      </m:num>
                      <m:den>
                        <m:sSubSup>
                          <m:sSubSupPr>
                            <m:ctrlPr>
                              <a:rPr lang="en-US" altLang="zh-CN" i="1" kern="100">
                                <a:solidFill>
                                  <a:schemeClr val="tx1">
                                    <a:lumMod val="75000"/>
                                    <a:lumOff val="25000"/>
                                  </a:schemeClr>
                                </a:solidFill>
                                <a:latin typeface="Cambria Math" panose="02040503050406030204" pitchFamily="18" charset="0"/>
                              </a:rPr>
                            </m:ctrlPr>
                          </m:sSubSupPr>
                          <m:e>
                            <m:r>
                              <a:rPr lang="zh-CN" altLang="en-US" b="0" i="1" kern="100">
                                <a:solidFill>
                                  <a:schemeClr val="tx1">
                                    <a:lumMod val="75000"/>
                                    <a:lumOff val="25000"/>
                                  </a:schemeClr>
                                </a:solidFill>
                                <a:latin typeface="Cambria Math" panose="02040503050406030204" pitchFamily="18" charset="0"/>
                              </a:rPr>
                              <m:t>𝜕</m:t>
                            </m:r>
                            <m:r>
                              <a:rPr lang="en-US" altLang="zh-CN" b="0" i="1" kern="100">
                                <a:solidFill>
                                  <a:schemeClr val="tx1">
                                    <a:lumMod val="75000"/>
                                    <a:lumOff val="25000"/>
                                  </a:schemeClr>
                                </a:solidFill>
                                <a:latin typeface="Cambria Math" panose="02040503050406030204" pitchFamily="18" charset="0"/>
                              </a:rPr>
                              <m:t>𝐴</m:t>
                            </m:r>
                          </m:e>
                          <m:sub>
                            <m:r>
                              <a:rPr lang="en-US" altLang="zh-CN" b="0" i="1" kern="100">
                                <a:solidFill>
                                  <a:schemeClr val="tx1">
                                    <a:lumMod val="75000"/>
                                    <a:lumOff val="25000"/>
                                  </a:schemeClr>
                                </a:solidFill>
                                <a:latin typeface="Cambria Math" panose="02040503050406030204" pitchFamily="18" charset="0"/>
                              </a:rPr>
                              <m:t>𝑖𝑗</m:t>
                            </m:r>
                          </m:sub>
                          <m:sup>
                            <m:r>
                              <a:rPr lang="en-US" altLang="zh-CN" b="0" i="1" kern="100">
                                <a:solidFill>
                                  <a:schemeClr val="tx1">
                                    <a:lumMod val="75000"/>
                                    <a:lumOff val="25000"/>
                                  </a:schemeClr>
                                </a:solidFill>
                                <a:latin typeface="Cambria Math" panose="02040503050406030204" pitchFamily="18" charset="0"/>
                              </a:rPr>
                              <m:t>𝑘</m:t>
                            </m:r>
                          </m:sup>
                        </m:sSubSup>
                      </m:den>
                    </m:f>
                  </m:oMath>
                </a14:m>
                <a:r>
                  <a:rPr lang="zh-CN" altLang="en-US" kern="100" dirty="0">
                    <a:solidFill>
                      <a:schemeClr val="tx1">
                        <a:lumMod val="75000"/>
                        <a:lumOff val="25000"/>
                      </a:schemeClr>
                    </a:solidFill>
                    <a:latin typeface="+mn-ea"/>
                  </a:rPr>
                  <a:t>。经过全局平均池化得到</a:t>
                </a:r>
                <a14:m>
                  <m:oMath xmlns:m="http://schemas.openxmlformats.org/officeDocument/2006/math">
                    <m:sSubSup>
                      <m:sSubSupPr>
                        <m:ctrlPr>
                          <a:rPr lang="en-US" altLang="zh-CN" i="1" kern="100" smtClean="0">
                            <a:solidFill>
                              <a:schemeClr val="tx1">
                                <a:lumMod val="75000"/>
                                <a:lumOff val="25000"/>
                              </a:schemeClr>
                            </a:solidFill>
                            <a:latin typeface="Cambria Math" panose="02040503050406030204" pitchFamily="18" charset="0"/>
                          </a:rPr>
                        </m:ctrlPr>
                      </m:sSubSupPr>
                      <m:e>
                        <m:r>
                          <a:rPr lang="en-US" altLang="zh-CN" b="0" i="1" kern="100" smtClean="0">
                            <a:solidFill>
                              <a:schemeClr val="tx1">
                                <a:lumMod val="75000"/>
                                <a:lumOff val="25000"/>
                              </a:schemeClr>
                            </a:solidFill>
                            <a:latin typeface="Cambria Math" panose="02040503050406030204" pitchFamily="18" charset="0"/>
                          </a:rPr>
                          <m:t>𝑤</m:t>
                        </m:r>
                      </m:e>
                      <m:sub>
                        <m:r>
                          <a:rPr lang="en-US" altLang="zh-CN" b="0" i="1" kern="100" smtClean="0">
                            <a:solidFill>
                              <a:schemeClr val="tx1">
                                <a:lumMod val="75000"/>
                                <a:lumOff val="25000"/>
                              </a:schemeClr>
                            </a:solidFill>
                            <a:latin typeface="Cambria Math" panose="02040503050406030204" pitchFamily="18" charset="0"/>
                          </a:rPr>
                          <m:t>𝑘</m:t>
                        </m:r>
                      </m:sub>
                      <m:sup>
                        <m:r>
                          <m:rPr>
                            <m:sty m:val="p"/>
                          </m:rPr>
                          <a:rPr lang="en-US" altLang="zh-CN" i="1" kern="100">
                            <a:solidFill>
                              <a:schemeClr val="tx1">
                                <a:lumMod val="75000"/>
                                <a:lumOff val="25000"/>
                              </a:schemeClr>
                            </a:solidFill>
                            <a:latin typeface="Cambria Math" panose="02040503050406030204" pitchFamily="18" charset="0"/>
                          </a:rPr>
                          <m:t>c</m:t>
                        </m:r>
                      </m:sup>
                    </m:sSubSup>
                    <m:r>
                      <a:rPr lang="en-US" altLang="zh-CN" b="0" i="1" kern="100" smtClean="0">
                        <a:solidFill>
                          <a:schemeClr val="tx1">
                            <a:lumMod val="75000"/>
                            <a:lumOff val="25000"/>
                          </a:schemeClr>
                        </a:solidFill>
                        <a:latin typeface="Cambria Math" panose="02040503050406030204" pitchFamily="18" charset="0"/>
                      </a:rPr>
                      <m:t>=</m:t>
                    </m:r>
                    <m:f>
                      <m:fPr>
                        <m:ctrlPr>
                          <a:rPr lang="en-US" altLang="zh-CN" b="0" i="1" kern="100" smtClean="0">
                            <a:solidFill>
                              <a:schemeClr val="tx1">
                                <a:lumMod val="75000"/>
                                <a:lumOff val="25000"/>
                              </a:schemeClr>
                            </a:solidFill>
                            <a:latin typeface="Cambria Math" panose="02040503050406030204" pitchFamily="18" charset="0"/>
                          </a:rPr>
                        </m:ctrlPr>
                      </m:fPr>
                      <m:num>
                        <m:r>
                          <a:rPr lang="en-US" altLang="zh-CN" b="0" i="1" kern="100" smtClean="0">
                            <a:solidFill>
                              <a:schemeClr val="tx1">
                                <a:lumMod val="75000"/>
                                <a:lumOff val="25000"/>
                              </a:schemeClr>
                            </a:solidFill>
                            <a:latin typeface="Cambria Math" panose="02040503050406030204" pitchFamily="18" charset="0"/>
                          </a:rPr>
                          <m:t>1</m:t>
                        </m:r>
                      </m:num>
                      <m:den>
                        <m:r>
                          <a:rPr lang="en-US" altLang="zh-CN" b="0" i="1" kern="100" smtClean="0">
                            <a:solidFill>
                              <a:schemeClr val="tx1">
                                <a:lumMod val="75000"/>
                                <a:lumOff val="25000"/>
                              </a:schemeClr>
                            </a:solidFill>
                            <a:latin typeface="Cambria Math" panose="02040503050406030204" pitchFamily="18" charset="0"/>
                          </a:rPr>
                          <m:t>𝑁</m:t>
                        </m:r>
                      </m:den>
                    </m:f>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m:rPr>
                            <m:brk m:alnAt="7"/>
                          </m:rPr>
                          <a:rPr lang="en-US" altLang="zh-CN" b="0" i="1" kern="100" smtClean="0">
                            <a:solidFill>
                              <a:schemeClr val="tx1">
                                <a:lumMod val="75000"/>
                                <a:lumOff val="25000"/>
                              </a:schemeClr>
                            </a:solidFill>
                            <a:latin typeface="Cambria Math" panose="02040503050406030204" pitchFamily="18" charset="0"/>
                          </a:rPr>
                          <m:t>𝑖</m:t>
                        </m:r>
                      </m:sub>
                      <m:sup/>
                      <m:e>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m:rPr>
                                <m:brk m:alnAt="7"/>
                              </m:rPr>
                              <a:rPr lang="en-US" altLang="zh-CN" b="0" i="1" kern="100" smtClean="0">
                                <a:solidFill>
                                  <a:schemeClr val="tx1">
                                    <a:lumMod val="75000"/>
                                    <a:lumOff val="25000"/>
                                  </a:schemeClr>
                                </a:solidFill>
                                <a:latin typeface="Cambria Math" panose="02040503050406030204" pitchFamily="18" charset="0"/>
                              </a:rPr>
                              <m:t>𝑗</m:t>
                            </m:r>
                          </m:sub>
                          <m:sup/>
                          <m:e>
                            <m:f>
                              <m:fPr>
                                <m:ctrlPr>
                                  <a:rPr lang="en-US" altLang="zh-CN" b="1" i="1" kern="100">
                                    <a:solidFill>
                                      <a:schemeClr val="tx1">
                                        <a:lumMod val="75000"/>
                                        <a:lumOff val="25000"/>
                                      </a:schemeClr>
                                    </a:solidFill>
                                    <a:latin typeface="Cambria Math" panose="02040503050406030204" pitchFamily="18" charset="0"/>
                                  </a:rPr>
                                </m:ctrlPr>
                              </m:fPr>
                              <m:num>
                                <m:r>
                                  <a:rPr lang="zh-CN" altLang="en-US" b="1" i="1" kern="100">
                                    <a:solidFill>
                                      <a:schemeClr val="tx1">
                                        <a:lumMod val="75000"/>
                                        <a:lumOff val="25000"/>
                                      </a:schemeClr>
                                    </a:solidFill>
                                    <a:latin typeface="Cambria Math" panose="02040503050406030204" pitchFamily="18" charset="0"/>
                                  </a:rPr>
                                  <m:t>𝝏</m:t>
                                </m:r>
                                <m:sSup>
                                  <m:sSupPr>
                                    <m:ctrlPr>
                                      <a:rPr lang="en-US" altLang="zh-CN" b="1" i="1" kern="100">
                                        <a:solidFill>
                                          <a:schemeClr val="tx1">
                                            <a:lumMod val="75000"/>
                                            <a:lumOff val="25000"/>
                                          </a:schemeClr>
                                        </a:solidFill>
                                        <a:latin typeface="Cambria Math" panose="02040503050406030204" pitchFamily="18" charset="0"/>
                                      </a:rPr>
                                    </m:ctrlPr>
                                  </m:sSupPr>
                                  <m:e>
                                    <m:r>
                                      <a:rPr lang="en-US" altLang="zh-CN" b="1" i="1" kern="100">
                                        <a:solidFill>
                                          <a:schemeClr val="tx1">
                                            <a:lumMod val="75000"/>
                                            <a:lumOff val="25000"/>
                                          </a:schemeClr>
                                        </a:solidFill>
                                        <a:latin typeface="Cambria Math" panose="02040503050406030204" pitchFamily="18" charset="0"/>
                                      </a:rPr>
                                      <m:t>𝒚</m:t>
                                    </m:r>
                                  </m:e>
                                  <m:sup>
                                    <m:r>
                                      <a:rPr lang="en-US" altLang="zh-CN" b="1" i="1" kern="100">
                                        <a:solidFill>
                                          <a:schemeClr val="tx1">
                                            <a:lumMod val="75000"/>
                                            <a:lumOff val="25000"/>
                                          </a:schemeClr>
                                        </a:solidFill>
                                        <a:latin typeface="Cambria Math" panose="02040503050406030204" pitchFamily="18" charset="0"/>
                                      </a:rPr>
                                      <m:t>𝒄</m:t>
                                    </m:r>
                                  </m:sup>
                                </m:sSup>
                              </m:num>
                              <m:den>
                                <m:sSubSup>
                                  <m:sSubSupPr>
                                    <m:ctrlPr>
                                      <a:rPr lang="en-US" altLang="zh-CN" b="1" i="1" kern="100">
                                        <a:solidFill>
                                          <a:schemeClr val="tx1">
                                            <a:lumMod val="75000"/>
                                            <a:lumOff val="25000"/>
                                          </a:schemeClr>
                                        </a:solidFill>
                                        <a:latin typeface="Cambria Math" panose="02040503050406030204" pitchFamily="18" charset="0"/>
                                      </a:rPr>
                                    </m:ctrlPr>
                                  </m:sSubSupPr>
                                  <m:e>
                                    <m:r>
                                      <a:rPr lang="zh-CN" altLang="en-US" b="1" i="1" kern="100">
                                        <a:solidFill>
                                          <a:schemeClr val="tx1">
                                            <a:lumMod val="75000"/>
                                            <a:lumOff val="25000"/>
                                          </a:schemeClr>
                                        </a:solidFill>
                                        <a:latin typeface="Cambria Math" panose="02040503050406030204" pitchFamily="18" charset="0"/>
                                      </a:rPr>
                                      <m:t>𝝏</m:t>
                                    </m:r>
                                    <m:r>
                                      <a:rPr lang="en-US" altLang="zh-CN" b="1" i="1" kern="100">
                                        <a:solidFill>
                                          <a:schemeClr val="tx1">
                                            <a:lumMod val="75000"/>
                                            <a:lumOff val="25000"/>
                                          </a:schemeClr>
                                        </a:solidFill>
                                        <a:latin typeface="Cambria Math" panose="02040503050406030204" pitchFamily="18" charset="0"/>
                                      </a:rPr>
                                      <m:t>𝑨</m:t>
                                    </m:r>
                                  </m:e>
                                  <m:sub>
                                    <m:r>
                                      <a:rPr lang="en-US" altLang="zh-CN" b="1" i="1" kern="100">
                                        <a:solidFill>
                                          <a:schemeClr val="tx1">
                                            <a:lumMod val="75000"/>
                                            <a:lumOff val="25000"/>
                                          </a:schemeClr>
                                        </a:solidFill>
                                        <a:latin typeface="Cambria Math" panose="02040503050406030204" pitchFamily="18" charset="0"/>
                                      </a:rPr>
                                      <m:t>𝒊𝒋</m:t>
                                    </m:r>
                                  </m:sub>
                                  <m:sup>
                                    <m:r>
                                      <a:rPr lang="en-US" altLang="zh-CN" b="1" i="1" kern="100">
                                        <a:solidFill>
                                          <a:schemeClr val="tx1">
                                            <a:lumMod val="75000"/>
                                            <a:lumOff val="25000"/>
                                          </a:schemeClr>
                                        </a:solidFill>
                                        <a:latin typeface="Cambria Math" panose="02040503050406030204" pitchFamily="18" charset="0"/>
                                      </a:rPr>
                                      <m:t>𝒌</m:t>
                                    </m:r>
                                  </m:sup>
                                </m:sSubSup>
                              </m:den>
                            </m:f>
                          </m:e>
                        </m:nary>
                      </m:e>
                    </m:nary>
                    <m:r>
                      <a:rPr lang="zh-CN" altLang="en-US" i="1" kern="10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其中</a:t>
                </a:r>
                <a14:m>
                  <m:oMath xmlns:m="http://schemas.openxmlformats.org/officeDocument/2006/math">
                    <m:r>
                      <a:rPr lang="en-US" altLang="zh-CN" b="0" i="1" kern="100" dirty="0" smtClean="0">
                        <a:solidFill>
                          <a:schemeClr val="tx1">
                            <a:lumMod val="75000"/>
                            <a:lumOff val="25000"/>
                          </a:schemeClr>
                        </a:solidFill>
                        <a:latin typeface="Cambria Math" panose="02040503050406030204" pitchFamily="18" charset="0"/>
                      </a:rPr>
                      <m:t>𝑁</m:t>
                    </m:r>
                  </m:oMath>
                </a14:m>
                <a:r>
                  <a:rPr lang="zh-CN" altLang="en-US" kern="100" dirty="0">
                    <a:solidFill>
                      <a:schemeClr val="tx1">
                        <a:lumMod val="75000"/>
                        <a:lumOff val="25000"/>
                      </a:schemeClr>
                    </a:solidFill>
                    <a:latin typeface="+mn-ea"/>
                  </a:rPr>
                  <a:t>为</a:t>
                </a:r>
                <a14:m>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b="0" i="1" kern="100">
                            <a:solidFill>
                              <a:schemeClr val="tx1">
                                <a:lumMod val="75000"/>
                                <a:lumOff val="25000"/>
                              </a:schemeClr>
                            </a:solidFill>
                            <a:latin typeface="Cambria Math" panose="02040503050406030204" pitchFamily="18" charset="0"/>
                          </a:rPr>
                          <m:t>𝐴</m:t>
                        </m:r>
                      </m:e>
                      <m:sub>
                        <m:r>
                          <a:rPr lang="en-US" altLang="zh-CN" b="0" i="1" kern="100">
                            <a:solidFill>
                              <a:schemeClr val="tx1">
                                <a:lumMod val="75000"/>
                                <a:lumOff val="25000"/>
                              </a:schemeClr>
                            </a:solidFill>
                            <a:latin typeface="Cambria Math" panose="02040503050406030204" pitchFamily="18" charset="0"/>
                          </a:rPr>
                          <m:t>𝑖𝑗</m:t>
                        </m:r>
                      </m:sub>
                      <m:sup>
                        <m:r>
                          <a:rPr lang="en-US" altLang="zh-CN" b="0" i="1" kern="100">
                            <a:solidFill>
                              <a:schemeClr val="tx1">
                                <a:lumMod val="75000"/>
                                <a:lumOff val="25000"/>
                              </a:schemeClr>
                            </a:solidFill>
                            <a:latin typeface="Cambria Math" panose="02040503050406030204" pitchFamily="18" charset="0"/>
                          </a:rPr>
                          <m:t>𝑘</m:t>
                        </m:r>
                      </m:sup>
                    </m:sSubSup>
                  </m:oMath>
                </a14:m>
                <a:r>
                  <a:rPr lang="zh-CN" altLang="en-US" kern="100" dirty="0">
                    <a:solidFill>
                      <a:schemeClr val="tx1">
                        <a:lumMod val="75000"/>
                        <a:lumOff val="25000"/>
                      </a:schemeClr>
                    </a:solidFill>
                    <a:latin typeface="+mn-ea"/>
                  </a:rPr>
                  <a:t>的像素数。类似</a:t>
                </a:r>
                <a:r>
                  <a:rPr lang="en-US" altLang="zh-CN" kern="100" dirty="0">
                    <a:solidFill>
                      <a:schemeClr val="tx1">
                        <a:lumMod val="75000"/>
                        <a:lumOff val="25000"/>
                      </a:schemeClr>
                    </a:solidFill>
                    <a:latin typeface="+mn-ea"/>
                  </a:rPr>
                  <a:t>CAM</a:t>
                </a:r>
                <a:r>
                  <a:rPr lang="zh-CN" altLang="en-US" kern="100" dirty="0">
                    <a:solidFill>
                      <a:schemeClr val="tx1">
                        <a:lumMod val="75000"/>
                        <a:lumOff val="25000"/>
                      </a:schemeClr>
                    </a:solidFill>
                    <a:latin typeface="+mn-ea"/>
                  </a:rPr>
                  <a:t>，可以得到热力图：</a:t>
                </a:r>
                <a:endParaRPr lang="en-US" altLang="zh-CN" kern="100" dirty="0">
                  <a:solidFill>
                    <a:schemeClr val="tx1">
                      <a:lumMod val="75000"/>
                      <a:lumOff val="25000"/>
                    </a:schemeClr>
                  </a:solidFill>
                  <a:latin typeface="+mn-ea"/>
                </a:endParaRPr>
              </a:p>
              <a:p>
                <a:pPr algn="just">
                  <a:lnSpc>
                    <a:spcPct val="90000"/>
                  </a:lnSpc>
                  <a:spcBef>
                    <a:spcPts val="500"/>
                  </a:spcBef>
                  <a:spcAft>
                    <a:spcPts val="500"/>
                  </a:spcAft>
                </a:pPr>
                <a14:m>
                  <m:oMathPara xmlns:m="http://schemas.openxmlformats.org/officeDocument/2006/math">
                    <m:oMathParaPr>
                      <m:jc m:val="centerGroup"/>
                    </m:oMathParaPr>
                    <m:oMath xmlns:m="http://schemas.openxmlformats.org/officeDocument/2006/math">
                      <m:sSubSup>
                        <m:sSubSupPr>
                          <m:ctrlPr>
                            <a:rPr lang="en-US" altLang="zh-CN" i="1" kern="100" smtClean="0">
                              <a:solidFill>
                                <a:schemeClr val="tx1">
                                  <a:lumMod val="75000"/>
                                  <a:lumOff val="25000"/>
                                </a:schemeClr>
                              </a:solidFill>
                              <a:latin typeface="Cambria Math" panose="02040503050406030204" pitchFamily="18" charset="0"/>
                            </a:rPr>
                          </m:ctrlPr>
                        </m:sSubSupPr>
                        <m:e>
                          <m:r>
                            <a:rPr lang="en-US" altLang="zh-CN" b="0" i="1" kern="100" smtClean="0">
                              <a:solidFill>
                                <a:schemeClr val="tx1">
                                  <a:lumMod val="75000"/>
                                  <a:lumOff val="25000"/>
                                </a:schemeClr>
                              </a:solidFill>
                              <a:latin typeface="Cambria Math" panose="02040503050406030204" pitchFamily="18" charset="0"/>
                            </a:rPr>
                            <m:t>𝐿</m:t>
                          </m:r>
                        </m:e>
                        <m:sub>
                          <m:r>
                            <a:rPr lang="en-US" altLang="zh-CN" b="0" i="1" kern="100" smtClean="0">
                              <a:solidFill>
                                <a:schemeClr val="tx1">
                                  <a:lumMod val="75000"/>
                                  <a:lumOff val="25000"/>
                                </a:schemeClr>
                              </a:solidFill>
                              <a:latin typeface="Cambria Math" panose="02040503050406030204" pitchFamily="18" charset="0"/>
                            </a:rPr>
                            <m:t>𝐺𝑟𝑎𝑑</m:t>
                          </m:r>
                          <m:r>
                            <a:rPr lang="en-US" altLang="zh-CN" b="0" i="1" kern="100" smtClean="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𝐶𝐴𝑀</m:t>
                          </m:r>
                        </m:sub>
                        <m:sup>
                          <m:r>
                            <m:rPr>
                              <m:sty m:val="p"/>
                            </m:rPr>
                            <a:rPr lang="en-US" altLang="zh-CN" i="1" kern="100">
                              <a:solidFill>
                                <a:schemeClr val="tx1">
                                  <a:lumMod val="75000"/>
                                  <a:lumOff val="25000"/>
                                </a:schemeClr>
                              </a:solidFill>
                              <a:latin typeface="Cambria Math" panose="02040503050406030204" pitchFamily="18" charset="0"/>
                            </a:rPr>
                            <m:t>c</m:t>
                          </m:r>
                        </m:sup>
                      </m:sSubSup>
                      <m:r>
                        <a:rPr lang="en-US" altLang="zh-CN" b="0" i="1" kern="100" smtClean="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𝑅𝑒𝐿𝑈</m:t>
                      </m:r>
                      <m:r>
                        <a:rPr lang="en-US" altLang="zh-CN" b="0" i="1" kern="100" smtClean="0">
                          <a:solidFill>
                            <a:schemeClr val="tx1">
                              <a:lumMod val="75000"/>
                              <a:lumOff val="25000"/>
                            </a:schemeClr>
                          </a:solidFill>
                          <a:latin typeface="Cambria Math" panose="02040503050406030204" pitchFamily="18" charset="0"/>
                        </a:rPr>
                        <m:t>(</m:t>
                      </m:r>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m:rPr>
                              <m:brk m:alnAt="7"/>
                            </m:rPr>
                            <a:rPr lang="en-US" altLang="zh-CN" b="0" i="1" kern="100" smtClean="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b="0" i="1" kern="100" smtClean="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m:rPr>
                                  <m:sty m:val="p"/>
                                </m:rPr>
                                <a:rPr lang="en-US" altLang="zh-CN" i="1" kern="100">
                                  <a:solidFill>
                                    <a:schemeClr val="tx1">
                                      <a:lumMod val="75000"/>
                                      <a:lumOff val="25000"/>
                                    </a:schemeClr>
                                  </a:solidFill>
                                  <a:latin typeface="Cambria Math" panose="02040503050406030204" pitchFamily="18" charset="0"/>
                                </a:rPr>
                                <m:t>c</m:t>
                              </m:r>
                            </m:sup>
                          </m:sSubSup>
                        </m:e>
                      </m:nary>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m:rPr>
                              <m:sty m:val="p"/>
                            </m:rPr>
                            <a:rPr lang="en-US" altLang="zh-CN" i="1" kern="100">
                              <a:solidFill>
                                <a:schemeClr val="tx1">
                                  <a:lumMod val="75000"/>
                                  <a:lumOff val="25000"/>
                                </a:schemeClr>
                              </a:solidFill>
                              <a:latin typeface="Cambria Math" panose="02040503050406030204" pitchFamily="18" charset="0"/>
                            </a:rPr>
                            <m:t>ij</m:t>
                          </m:r>
                        </m:sub>
                        <m:sup>
                          <m:r>
                            <a:rPr lang="en-US" altLang="zh-CN" i="1" kern="100">
                              <a:solidFill>
                                <a:schemeClr val="tx1">
                                  <a:lumMod val="75000"/>
                                  <a:lumOff val="25000"/>
                                </a:schemeClr>
                              </a:solidFill>
                              <a:latin typeface="Cambria Math" panose="02040503050406030204" pitchFamily="18" charset="0"/>
                            </a:rPr>
                            <m:t>𝑘</m:t>
                          </m:r>
                        </m:sup>
                      </m:sSubSup>
                      <m:r>
                        <a:rPr lang="en-US" altLang="zh-CN" b="0" i="1" kern="100" smtClean="0">
                          <a:solidFill>
                            <a:schemeClr val="tx1">
                              <a:lumMod val="75000"/>
                              <a:lumOff val="25000"/>
                            </a:schemeClr>
                          </a:solidFill>
                          <a:latin typeface="Cambria Math" panose="02040503050406030204" pitchFamily="18" charset="0"/>
                        </a:rPr>
                        <m:t>)</m:t>
                      </m:r>
                    </m:oMath>
                  </m:oMathPara>
                </a14:m>
                <a:endParaRPr lang="en-US" altLang="zh-CN" kern="100" dirty="0">
                  <a:solidFill>
                    <a:schemeClr val="tx1">
                      <a:lumMod val="75000"/>
                      <a:lumOff val="25000"/>
                    </a:schemeClr>
                  </a:solidFill>
                  <a:latin typeface="+mn-ea"/>
                </a:endParaRPr>
              </a:p>
              <a:p>
                <a:pPr marL="285750" indent="-285750" algn="just">
                  <a:lnSpc>
                    <a:spcPct val="9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其中</a:t>
                </a:r>
                <a14:m>
                  <m:oMath xmlns:m="http://schemas.openxmlformats.org/officeDocument/2006/math">
                    <m:sSup>
                      <m:sSupPr>
                        <m:ctrlPr>
                          <a:rPr lang="en-US" altLang="zh-CN" i="1" kern="100">
                            <a:solidFill>
                              <a:schemeClr val="tx1">
                                <a:lumMod val="75000"/>
                                <a:lumOff val="25000"/>
                              </a:schemeClr>
                            </a:solidFill>
                            <a:latin typeface="Cambria Math" panose="02040503050406030204" pitchFamily="18" charset="0"/>
                          </a:rPr>
                        </m:ctrlPr>
                      </m:sSupPr>
                      <m:e>
                        <m:r>
                          <a:rPr lang="en-US" altLang="zh-CN" i="1" kern="100">
                            <a:solidFill>
                              <a:schemeClr val="tx1">
                                <a:lumMod val="75000"/>
                                <a:lumOff val="25000"/>
                              </a:schemeClr>
                            </a:solidFill>
                            <a:latin typeface="Cambria Math" panose="02040503050406030204" pitchFamily="18" charset="0"/>
                          </a:rPr>
                          <m:t>𝑦</m:t>
                        </m:r>
                      </m:e>
                      <m:sup>
                        <m:r>
                          <a:rPr lang="en-US" altLang="zh-CN" i="1" kern="100">
                            <a:solidFill>
                              <a:schemeClr val="tx1">
                                <a:lumMod val="75000"/>
                                <a:lumOff val="25000"/>
                              </a:schemeClr>
                            </a:solidFill>
                            <a:latin typeface="Cambria Math" panose="02040503050406030204" pitchFamily="18" charset="0"/>
                          </a:rPr>
                          <m:t>𝑐</m:t>
                        </m:r>
                      </m:sup>
                    </m:sSup>
                  </m:oMath>
                </a14:m>
                <a:r>
                  <a:rPr lang="zh-CN" altLang="en-US" kern="100" dirty="0">
                    <a:solidFill>
                      <a:schemeClr val="tx1">
                        <a:lumMod val="75000"/>
                        <a:lumOff val="25000"/>
                      </a:schemeClr>
                    </a:solidFill>
                    <a:latin typeface="+mn-ea"/>
                  </a:rPr>
                  <a:t>可以替换为网络中任何一个可微分的值，因此</a:t>
                </a:r>
                <a:r>
                  <a:rPr lang="en-US" altLang="zh-CN" kern="100" dirty="0">
                    <a:solidFill>
                      <a:schemeClr val="tx1">
                        <a:lumMod val="75000"/>
                        <a:lumOff val="25000"/>
                      </a:schemeClr>
                    </a:solidFill>
                    <a:latin typeface="+mn-ea"/>
                  </a:rPr>
                  <a:t>Grad-CAM</a:t>
                </a:r>
                <a:r>
                  <a:rPr lang="zh-CN" altLang="en-US" kern="100" dirty="0">
                    <a:solidFill>
                      <a:schemeClr val="tx1">
                        <a:lumMod val="75000"/>
                        <a:lumOff val="25000"/>
                      </a:schemeClr>
                    </a:solidFill>
                    <a:latin typeface="+mn-ea"/>
                  </a:rPr>
                  <a:t>也可以分析除了最后一层卷积以外的其它层</a:t>
                </a:r>
              </a:p>
            </p:txBody>
          </p:sp>
        </mc:Choice>
        <mc:Fallback xmlns="">
          <p:sp>
            <p:nvSpPr>
              <p:cNvPr id="17" name="矩形 16"/>
              <p:cNvSpPr>
                <a:spLocks noRot="1" noChangeAspect="1" noMove="1" noResize="1" noEditPoints="1" noAdjustHandles="1" noChangeArrowheads="1" noChangeShapeType="1" noTextEdit="1"/>
              </p:cNvSpPr>
              <p:nvPr/>
            </p:nvSpPr>
            <p:spPr>
              <a:xfrm>
                <a:off x="361368" y="2471764"/>
                <a:ext cx="4388432" cy="3644844"/>
              </a:xfrm>
              <a:prstGeom prst="rect">
                <a:avLst/>
              </a:prstGeom>
              <a:blipFill rotWithShape="0">
                <a:blip r:embed="rId8"/>
                <a:stretch>
                  <a:fillRect l="-833" t="-1672" r="-6389" b="-1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183323" y="5418843"/>
                <a:ext cx="949875" cy="527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ctrlPr>
                        </m:sSubSupPr>
                        <m:e>
                          <m: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t>𝒈</m:t>
                          </m:r>
                        </m:e>
                        <m:sub>
                          <m: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t>𝒊𝒋</m:t>
                          </m:r>
                        </m:sub>
                        <m:sup>
                          <m:r>
                            <a:rPr lang="en-US" altLang="zh-CN" sz="1200" b="1" i="1" kern="100" smtClean="0">
                              <a:solidFill>
                                <a:schemeClr val="tx1">
                                  <a:lumMod val="75000"/>
                                  <a:lumOff val="25000"/>
                                </a:schemeClr>
                              </a:solidFill>
                              <a:latin typeface="Cambria Math" panose="02040503050406030204" pitchFamily="18" charset="0"/>
                              <a:ea typeface="Cambria Math" panose="02040503050406030204" pitchFamily="18" charset="0"/>
                            </a:rPr>
                            <m:t>𝒌𝒄</m:t>
                          </m:r>
                        </m:sup>
                      </m:sSubSup>
                      <m:r>
                        <a:rPr lang="en-US" altLang="zh-CN" sz="1200" b="1" i="1" kern="100">
                          <a:solidFill>
                            <a:schemeClr val="tx1">
                              <a:lumMod val="75000"/>
                              <a:lumOff val="25000"/>
                            </a:schemeClr>
                          </a:solidFill>
                          <a:latin typeface="Cambria Math" panose="02040503050406030204" pitchFamily="18" charset="0"/>
                          <a:ea typeface="Cambria Math" panose="02040503050406030204" pitchFamily="18" charset="0"/>
                        </a:rPr>
                        <m:t>=</m:t>
                      </m:r>
                      <m:f>
                        <m:fPr>
                          <m:ctrlPr>
                            <a:rPr lang="en-US" altLang="zh-CN" sz="1200" b="1" i="1" kern="100" smtClean="0">
                              <a:solidFill>
                                <a:schemeClr val="tx1">
                                  <a:lumMod val="75000"/>
                                  <a:lumOff val="25000"/>
                                </a:schemeClr>
                              </a:solidFill>
                              <a:latin typeface="Cambria Math" panose="02040503050406030204" pitchFamily="18" charset="0"/>
                            </a:rPr>
                          </m:ctrlPr>
                        </m:fPr>
                        <m:num>
                          <m:r>
                            <a:rPr lang="zh-CN" altLang="en-US" sz="1200" b="1" i="1" kern="100">
                              <a:solidFill>
                                <a:schemeClr val="tx1">
                                  <a:lumMod val="75000"/>
                                  <a:lumOff val="25000"/>
                                </a:schemeClr>
                              </a:solidFill>
                              <a:latin typeface="Cambria Math" panose="02040503050406030204" pitchFamily="18" charset="0"/>
                            </a:rPr>
                            <m:t>𝝏</m:t>
                          </m:r>
                          <m:sSup>
                            <m:sSupPr>
                              <m:ctrlPr>
                                <a:rPr lang="en-US" altLang="zh-CN" sz="1200" b="1" i="1" kern="100">
                                  <a:solidFill>
                                    <a:schemeClr val="tx1">
                                      <a:lumMod val="75000"/>
                                      <a:lumOff val="25000"/>
                                    </a:schemeClr>
                                  </a:solidFill>
                                  <a:latin typeface="Cambria Math" panose="02040503050406030204" pitchFamily="18" charset="0"/>
                                </a:rPr>
                              </m:ctrlPr>
                            </m:sSupPr>
                            <m:e>
                              <m:r>
                                <a:rPr lang="en-US" altLang="zh-CN" sz="1200" b="1" i="1" kern="100">
                                  <a:solidFill>
                                    <a:schemeClr val="tx1">
                                      <a:lumMod val="75000"/>
                                      <a:lumOff val="25000"/>
                                    </a:schemeClr>
                                  </a:solidFill>
                                  <a:latin typeface="Cambria Math" panose="02040503050406030204" pitchFamily="18" charset="0"/>
                                </a:rPr>
                                <m:t>𝒚</m:t>
                              </m:r>
                            </m:e>
                            <m:sup>
                              <m:r>
                                <a:rPr lang="en-US" altLang="zh-CN" sz="1200" b="1" i="1" kern="100">
                                  <a:solidFill>
                                    <a:schemeClr val="tx1">
                                      <a:lumMod val="75000"/>
                                      <a:lumOff val="25000"/>
                                    </a:schemeClr>
                                  </a:solidFill>
                                  <a:latin typeface="Cambria Math" panose="02040503050406030204" pitchFamily="18" charset="0"/>
                                </a:rPr>
                                <m:t>𝒄</m:t>
                              </m:r>
                            </m:sup>
                          </m:sSup>
                        </m:num>
                        <m:den>
                          <m:sSubSup>
                            <m:sSubSupPr>
                              <m:ctrlPr>
                                <a:rPr lang="en-US" altLang="zh-CN" sz="1200" b="1" i="1" kern="100">
                                  <a:solidFill>
                                    <a:schemeClr val="tx1">
                                      <a:lumMod val="75000"/>
                                      <a:lumOff val="25000"/>
                                    </a:schemeClr>
                                  </a:solidFill>
                                  <a:latin typeface="Cambria Math" panose="02040503050406030204" pitchFamily="18" charset="0"/>
                                </a:rPr>
                              </m:ctrlPr>
                            </m:sSubSupPr>
                            <m:e>
                              <m:r>
                                <a:rPr lang="zh-CN" altLang="en-US" sz="1200" b="1" i="1" kern="100">
                                  <a:solidFill>
                                    <a:schemeClr val="tx1">
                                      <a:lumMod val="75000"/>
                                      <a:lumOff val="25000"/>
                                    </a:schemeClr>
                                  </a:solidFill>
                                  <a:latin typeface="Cambria Math" panose="02040503050406030204" pitchFamily="18" charset="0"/>
                                </a:rPr>
                                <m:t>𝝏</m:t>
                              </m:r>
                              <m:r>
                                <a:rPr lang="en-US" altLang="zh-CN" sz="1200" b="1" i="1" kern="100">
                                  <a:solidFill>
                                    <a:schemeClr val="tx1">
                                      <a:lumMod val="75000"/>
                                      <a:lumOff val="25000"/>
                                    </a:schemeClr>
                                  </a:solidFill>
                                  <a:latin typeface="Cambria Math" panose="02040503050406030204" pitchFamily="18" charset="0"/>
                                </a:rPr>
                                <m:t>𝑨</m:t>
                              </m:r>
                            </m:e>
                            <m:sub>
                              <m:r>
                                <a:rPr lang="en-US" altLang="zh-CN" sz="1200" b="1" i="1" kern="100">
                                  <a:solidFill>
                                    <a:schemeClr val="tx1">
                                      <a:lumMod val="75000"/>
                                      <a:lumOff val="25000"/>
                                    </a:schemeClr>
                                  </a:solidFill>
                                  <a:latin typeface="Cambria Math" panose="02040503050406030204" pitchFamily="18" charset="0"/>
                                </a:rPr>
                                <m:t>𝒊𝒋</m:t>
                              </m:r>
                            </m:sub>
                            <m:sup>
                              <m:r>
                                <a:rPr lang="en-US" altLang="zh-CN" sz="1200" b="1" i="1" kern="100">
                                  <a:solidFill>
                                    <a:schemeClr val="tx1">
                                      <a:lumMod val="75000"/>
                                      <a:lumOff val="25000"/>
                                    </a:schemeClr>
                                  </a:solidFill>
                                  <a:latin typeface="Cambria Math" panose="02040503050406030204" pitchFamily="18" charset="0"/>
                                </a:rPr>
                                <m:t>𝒌</m:t>
                              </m:r>
                            </m:sup>
                          </m:sSubSup>
                        </m:den>
                      </m:f>
                    </m:oMath>
                  </m:oMathPara>
                </a14:m>
                <a:endParaRPr lang="zh-CN" altLang="en-US" sz="1200" b="1" dirty="0"/>
              </a:p>
            </p:txBody>
          </p:sp>
        </mc:Choice>
        <mc:Fallback xmlns="">
          <p:sp>
            <p:nvSpPr>
              <p:cNvPr id="20" name="矩形 19"/>
              <p:cNvSpPr>
                <a:spLocks noRot="1" noChangeAspect="1" noMove="1" noResize="1" noEditPoints="1" noAdjustHandles="1" noChangeArrowheads="1" noChangeShapeType="1" noTextEdit="1"/>
              </p:cNvSpPr>
              <p:nvPr/>
            </p:nvSpPr>
            <p:spPr>
              <a:xfrm>
                <a:off x="9183323" y="5418843"/>
                <a:ext cx="949875" cy="527452"/>
              </a:xfrm>
              <a:prstGeom prst="rect">
                <a:avLst/>
              </a:prstGeom>
              <a:blipFill rotWithShape="0">
                <a:blip r:embed="rId9"/>
                <a:stretch>
                  <a:fillRect b="-11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851823" y="2762143"/>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3</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256×256</m:t>
                      </m:r>
                    </m:oMath>
                  </m:oMathPara>
                </a14:m>
                <a:endParaRPr lang="zh-CN" altLang="en-US" sz="1400" dirty="0">
                  <a:solidFill>
                    <a:srgbClr val="FF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4851823" y="2762143"/>
                <a:ext cx="1161408" cy="215444"/>
              </a:xfrm>
              <a:prstGeom prst="rect">
                <a:avLst/>
              </a:prstGeom>
              <a:blipFill rotWithShape="0">
                <a:blip r:embed="rId10"/>
                <a:stretch>
                  <a:fillRect l="-2632" r="-2632"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8553539" y="2783778"/>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8553539" y="2783778"/>
                <a:ext cx="1161408" cy="215444"/>
              </a:xfrm>
              <a:prstGeom prst="rect">
                <a:avLst/>
              </a:prstGeom>
              <a:blipFill rotWithShape="0">
                <a:blip r:embed="rId11"/>
                <a:stretch>
                  <a:fillRect l="-2618" r="-2094"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8400681" y="5832757"/>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400681" y="5832757"/>
                <a:ext cx="1161408" cy="215444"/>
              </a:xfrm>
              <a:prstGeom prst="rect">
                <a:avLst/>
              </a:prstGeom>
              <a:blipFill rotWithShape="0">
                <a:blip r:embed="rId11"/>
                <a:stretch>
                  <a:fillRect l="-2618" r="-2094"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714947" y="4204338"/>
                <a:ext cx="347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oMath>
                  </m:oMathPara>
                </a14:m>
                <a:endParaRPr lang="zh-CN" altLang="en-US" sz="1400" dirty="0">
                  <a:solidFill>
                    <a:srgbClr val="FF0000"/>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714947" y="4204338"/>
                <a:ext cx="347851" cy="215444"/>
              </a:xfrm>
              <a:prstGeom prst="rect">
                <a:avLst/>
              </a:prstGeom>
              <a:blipFill rotWithShape="0">
                <a:blip r:embed="rId12"/>
                <a:stretch>
                  <a:fillRect l="-12281" r="-8772" b="-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757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1505990" cy="400110"/>
          </a:xfrm>
          <a:prstGeom prst="rect">
            <a:avLst/>
          </a:prstGeom>
        </p:spPr>
        <p:txBody>
          <a:bodyPr wrap="none">
            <a:spAutoFit/>
          </a:bodyPr>
          <a:lstStyle/>
          <a:p>
            <a:pPr fontAlgn="base">
              <a:spcBef>
                <a:spcPct val="0"/>
              </a:spcBef>
              <a:spcAft>
                <a:spcPct val="0"/>
              </a:spcAft>
            </a:pP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LayerCAM</a:t>
            </a:r>
            <a:endPar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endParaRP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5" name="矩形 14"/>
          <p:cNvSpPr/>
          <p:nvPr/>
        </p:nvSpPr>
        <p:spPr>
          <a:xfrm>
            <a:off x="386912" y="1744834"/>
            <a:ext cx="11252638" cy="1328569"/>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然而</a:t>
            </a:r>
            <a:r>
              <a:rPr lang="en-US" altLang="zh-CN" kern="100" dirty="0">
                <a:solidFill>
                  <a:schemeClr val="tx1">
                    <a:lumMod val="75000"/>
                    <a:lumOff val="25000"/>
                  </a:schemeClr>
                </a:solidFill>
                <a:latin typeface="+mn-ea"/>
              </a:rPr>
              <a:t>Grad-CAM</a:t>
            </a:r>
            <a:r>
              <a:rPr lang="zh-CN" altLang="en-US" kern="100" dirty="0">
                <a:solidFill>
                  <a:schemeClr val="tx1">
                    <a:lumMod val="75000"/>
                    <a:lumOff val="25000"/>
                  </a:schemeClr>
                </a:solidFill>
                <a:latin typeface="+mn-ea"/>
              </a:rPr>
              <a:t>还有很多缺点，</a:t>
            </a:r>
            <a:r>
              <a:rPr lang="en-US" altLang="zh-CN" b="1" kern="100" dirty="0">
                <a:solidFill>
                  <a:srgbClr val="30557F"/>
                </a:solidFill>
                <a:latin typeface="+mn-ea"/>
              </a:rPr>
              <a:t>LayerCAM</a:t>
            </a:r>
            <a:r>
              <a:rPr lang="en-US" altLang="zh-CN" kern="100" baseline="30000" dirty="0">
                <a:solidFill>
                  <a:schemeClr val="tx1">
                    <a:lumMod val="75000"/>
                    <a:lumOff val="25000"/>
                  </a:schemeClr>
                </a:solidFill>
                <a:latin typeface="+mn-ea"/>
              </a:rPr>
              <a:t>[4]</a:t>
            </a:r>
            <a:r>
              <a:rPr lang="zh-CN" altLang="en-US" kern="100" dirty="0">
                <a:solidFill>
                  <a:schemeClr val="tx1">
                    <a:lumMod val="75000"/>
                    <a:lumOff val="25000"/>
                  </a:schemeClr>
                </a:solidFill>
                <a:latin typeface="+mn-ea"/>
              </a:rPr>
              <a:t>的提出解决了其中的一部分缺点：</a:t>
            </a:r>
            <a:r>
              <a:rPr lang="en-US" altLang="zh-CN" kern="100" dirty="0">
                <a:solidFill>
                  <a:schemeClr val="tx1">
                    <a:lumMod val="75000"/>
                    <a:lumOff val="25000"/>
                  </a:schemeClr>
                </a:solidFill>
                <a:latin typeface="+mn-ea"/>
              </a:rPr>
              <a:t>(1)</a:t>
            </a:r>
            <a:r>
              <a:rPr lang="zh-CN" altLang="en-US" kern="100" dirty="0">
                <a:solidFill>
                  <a:schemeClr val="tx1">
                    <a:lumMod val="75000"/>
                    <a:lumOff val="25000"/>
                  </a:schemeClr>
                </a:solidFill>
                <a:latin typeface="+mn-ea"/>
              </a:rPr>
              <a:t>深层生成的粗粒度热力图和浅层生成的细粒度热力图都不够精确；</a:t>
            </a:r>
            <a:r>
              <a:rPr lang="en-US" altLang="zh-CN" kern="100" dirty="0">
                <a:solidFill>
                  <a:schemeClr val="tx1">
                    <a:lumMod val="75000"/>
                    <a:lumOff val="25000"/>
                  </a:schemeClr>
                </a:solidFill>
                <a:latin typeface="+mn-ea"/>
              </a:rPr>
              <a:t>(2)GradCAM</a:t>
            </a:r>
            <a:r>
              <a:rPr lang="zh-CN" altLang="en-US" kern="100" dirty="0">
                <a:solidFill>
                  <a:schemeClr val="tx1">
                    <a:lumMod val="75000"/>
                    <a:lumOff val="25000"/>
                  </a:schemeClr>
                </a:solidFill>
                <a:latin typeface="+mn-ea"/>
              </a:rPr>
              <a:t>可以分析中间层，但发现在浅层中，分析效果很差。</a:t>
            </a:r>
            <a:endParaRPr lang="en-US" altLang="zh-CN" kern="100" dirty="0">
              <a:solidFill>
                <a:schemeClr val="tx1">
                  <a:lumMod val="75000"/>
                  <a:lumOff val="25000"/>
                </a:schemeClr>
              </a:solidFill>
              <a:latin typeface="+mn-ea"/>
            </a:endParaRPr>
          </a:p>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如下图所示，其中第一行为</a:t>
            </a:r>
            <a:r>
              <a:rPr lang="en-US" altLang="zh-CN" kern="100" dirty="0">
                <a:solidFill>
                  <a:schemeClr val="tx1">
                    <a:lumMod val="75000"/>
                    <a:lumOff val="25000"/>
                  </a:schemeClr>
                </a:solidFill>
                <a:latin typeface="+mn-ea"/>
              </a:rPr>
              <a:t>GradCAM</a:t>
            </a:r>
            <a:r>
              <a:rPr lang="zh-CN" altLang="en-US" kern="100" dirty="0">
                <a:solidFill>
                  <a:schemeClr val="tx1">
                    <a:lumMod val="75000"/>
                    <a:lumOff val="25000"/>
                  </a:schemeClr>
                </a:solidFill>
                <a:latin typeface="+mn-ea"/>
              </a:rPr>
              <a:t>生成的热力图，在浅层中难以分析到关注的具体区域，第二行为</a:t>
            </a:r>
            <a:r>
              <a:rPr lang="en-US" altLang="zh-CN" kern="100" dirty="0">
                <a:solidFill>
                  <a:schemeClr val="tx1">
                    <a:lumMod val="75000"/>
                    <a:lumOff val="25000"/>
                  </a:schemeClr>
                </a:solidFill>
                <a:latin typeface="+mn-ea"/>
              </a:rPr>
              <a:t>LayerCAM</a:t>
            </a:r>
            <a:r>
              <a:rPr lang="zh-CN" altLang="en-US" kern="100" dirty="0">
                <a:solidFill>
                  <a:schemeClr val="tx1">
                    <a:lumMod val="75000"/>
                    <a:lumOff val="25000"/>
                  </a:schemeClr>
                </a:solidFill>
                <a:latin typeface="+mn-ea"/>
              </a:rPr>
              <a:t>生的热力图，可以看到即使在浅层中也能看到很明显的关注区域。</a:t>
            </a:r>
          </a:p>
        </p:txBody>
      </p:sp>
      <mc:AlternateContent xmlns:mc="http://schemas.openxmlformats.org/markup-compatibility/2006" xmlns:a14="http://schemas.microsoft.com/office/drawing/2010/main">
        <mc:Choice Requires="a14">
          <p:sp>
            <p:nvSpPr>
              <p:cNvPr id="17" name="矩形 16"/>
              <p:cNvSpPr/>
              <p:nvPr/>
            </p:nvSpPr>
            <p:spPr>
              <a:xfrm>
                <a:off x="361367" y="3073343"/>
                <a:ext cx="5834231" cy="2875339"/>
              </a:xfrm>
              <a:prstGeom prst="rect">
                <a:avLst/>
              </a:prstGeom>
            </p:spPr>
            <p:txBody>
              <a:bodyPr wrap="square">
                <a:spAutoFit/>
              </a:bodyPr>
              <a:lstStyle/>
              <a:p>
                <a:pPr marL="285750" indent="-285750" algn="just">
                  <a:lnSpc>
                    <a:spcPct val="9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对于任意一层</a:t>
                </a:r>
                <a:r>
                  <a:rPr lang="en-US" altLang="zh-CN" kern="100" dirty="0">
                    <a:solidFill>
                      <a:schemeClr val="tx1">
                        <a:lumMod val="75000"/>
                        <a:lumOff val="25000"/>
                      </a:schemeClr>
                    </a:solidFill>
                    <a:latin typeface="+mn-ea"/>
                  </a:rPr>
                  <a:t>CNN</a:t>
                </a:r>
                <a:r>
                  <a:rPr lang="zh-CN" altLang="en-US" kern="100" dirty="0">
                    <a:solidFill>
                      <a:schemeClr val="tx1">
                        <a:lumMod val="75000"/>
                        <a:lumOff val="25000"/>
                      </a:schemeClr>
                    </a:solidFill>
                    <a:latin typeface="+mn-ea"/>
                  </a:rPr>
                  <a:t>，</a:t>
                </a:r>
                <a:r>
                  <a:rPr lang="en-US" altLang="zh-CN" kern="100" dirty="0">
                    <a:solidFill>
                      <a:schemeClr val="tx1">
                        <a:lumMod val="75000"/>
                        <a:lumOff val="25000"/>
                      </a:schemeClr>
                    </a:solidFill>
                    <a:latin typeface="+mn-ea"/>
                  </a:rPr>
                  <a:t>LayerCAM</a:t>
                </a:r>
                <a:r>
                  <a:rPr lang="zh-CN" altLang="en-US" kern="100" dirty="0">
                    <a:solidFill>
                      <a:schemeClr val="tx1">
                        <a:lumMod val="75000"/>
                        <a:lumOff val="25000"/>
                      </a:schemeClr>
                    </a:solidFill>
                    <a:latin typeface="+mn-ea"/>
                  </a:rPr>
                  <a:t>针对分类结果</a:t>
                </a:r>
                <a14:m>
                  <m:oMath xmlns:m="http://schemas.openxmlformats.org/officeDocument/2006/math">
                    <m:sSup>
                      <m:sSupPr>
                        <m:ctrlPr>
                          <a:rPr lang="en-US" altLang="zh-CN" i="1" kern="100">
                            <a:solidFill>
                              <a:schemeClr val="tx1">
                                <a:lumMod val="75000"/>
                                <a:lumOff val="25000"/>
                              </a:schemeClr>
                            </a:solidFill>
                            <a:latin typeface="Cambria Math" panose="02040503050406030204" pitchFamily="18" charset="0"/>
                          </a:rPr>
                        </m:ctrlPr>
                      </m:sSupPr>
                      <m:e>
                        <m:r>
                          <a:rPr lang="en-US" altLang="zh-CN" i="1" kern="100">
                            <a:solidFill>
                              <a:schemeClr val="tx1">
                                <a:lumMod val="75000"/>
                                <a:lumOff val="25000"/>
                              </a:schemeClr>
                            </a:solidFill>
                            <a:latin typeface="Cambria Math" panose="02040503050406030204" pitchFamily="18" charset="0"/>
                          </a:rPr>
                          <m:t>𝑦</m:t>
                        </m:r>
                      </m:e>
                      <m:sup>
                        <m:r>
                          <a:rPr lang="en-US" altLang="zh-CN" i="1" kern="100">
                            <a:solidFill>
                              <a:schemeClr val="tx1">
                                <a:lumMod val="75000"/>
                                <a:lumOff val="25000"/>
                              </a:schemeClr>
                            </a:solidFill>
                            <a:latin typeface="Cambria Math" panose="02040503050406030204" pitchFamily="18" charset="0"/>
                          </a:rPr>
                          <m:t>𝑐</m:t>
                        </m:r>
                      </m:sup>
                    </m:sSup>
                  </m:oMath>
                </a14:m>
                <a:r>
                  <a:rPr lang="zh-CN" altLang="en-US" kern="100" dirty="0">
                    <a:solidFill>
                      <a:schemeClr val="tx1">
                        <a:lumMod val="75000"/>
                        <a:lumOff val="25000"/>
                      </a:schemeClr>
                    </a:solidFill>
                    <a:latin typeface="+mn-ea"/>
                  </a:rPr>
                  <a:t>对其每一个</a:t>
                </a:r>
                <a:r>
                  <a:rPr lang="en-US" altLang="zh-CN" kern="100">
                    <a:solidFill>
                      <a:schemeClr val="tx1">
                        <a:lumMod val="75000"/>
                        <a:lumOff val="25000"/>
                      </a:schemeClr>
                    </a:solidFill>
                    <a:latin typeface="+mn-ea"/>
                  </a:rPr>
                  <a:t>Channel</a:t>
                </a:r>
                <a:r>
                  <a:rPr lang="zh-CN" altLang="en-US" kern="100">
                    <a:solidFill>
                      <a:schemeClr val="tx1">
                        <a:lumMod val="75000"/>
                        <a:lumOff val="25000"/>
                      </a:schemeClr>
                    </a:solidFill>
                    <a:latin typeface="+mn-ea"/>
                  </a:rPr>
                  <a:t>进行</a:t>
                </a:r>
                <a:r>
                  <a:rPr lang="zh-CN" altLang="en-US" kern="100" dirty="0">
                    <a:solidFill>
                      <a:schemeClr val="tx1">
                        <a:lumMod val="75000"/>
                        <a:lumOff val="25000"/>
                      </a:schemeClr>
                    </a:solidFill>
                    <a:latin typeface="+mn-ea"/>
                  </a:rPr>
                  <a:t>反向传播得到梯度，并计算权重：</a:t>
                </a:r>
                <a:endParaRPr lang="en-US" altLang="zh-CN" kern="100" dirty="0">
                  <a:solidFill>
                    <a:schemeClr val="tx1">
                      <a:lumMod val="75000"/>
                      <a:lumOff val="25000"/>
                    </a:schemeClr>
                  </a:solidFill>
                  <a:latin typeface="+mn-ea"/>
                </a:endParaRPr>
              </a:p>
              <a:p>
                <a:pPr algn="just">
                  <a:lnSpc>
                    <a:spcPct val="90000"/>
                  </a:lnSpc>
                  <a:spcBef>
                    <a:spcPts val="500"/>
                  </a:spcBef>
                  <a:spcAft>
                    <a:spcPts val="500"/>
                  </a:spcAft>
                </a:pPr>
                <a14:m>
                  <m:oMathPara xmlns:m="http://schemas.openxmlformats.org/officeDocument/2006/math">
                    <m:oMathParaPr>
                      <m:jc m:val="centerGroup"/>
                    </m:oMathParaPr>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b="0" i="1" kern="100" smtClean="0">
                              <a:solidFill>
                                <a:schemeClr val="tx1">
                                  <a:lumMod val="75000"/>
                                  <a:lumOff val="25000"/>
                                </a:schemeClr>
                              </a:solidFill>
                              <a:latin typeface="Cambria Math" panose="02040503050406030204" pitchFamily="18" charset="0"/>
                            </a:rPr>
                            <m:t>𝑖𝑗</m:t>
                          </m:r>
                        </m:sub>
                        <m:sup>
                          <m:r>
                            <a:rPr lang="en-US" altLang="zh-CN" b="0" i="1" kern="100" smtClean="0">
                              <a:solidFill>
                                <a:schemeClr val="tx1">
                                  <a:lumMod val="75000"/>
                                  <a:lumOff val="25000"/>
                                </a:schemeClr>
                              </a:solidFill>
                              <a:latin typeface="Cambria Math" panose="02040503050406030204" pitchFamily="18" charset="0"/>
                            </a:rPr>
                            <m:t>𝑘</m:t>
                          </m:r>
                          <m:r>
                            <m:rPr>
                              <m:sty m:val="p"/>
                            </m:rPr>
                            <a:rPr lang="en-US" altLang="zh-CN" i="1" kern="100">
                              <a:solidFill>
                                <a:schemeClr val="tx1">
                                  <a:lumMod val="75000"/>
                                  <a:lumOff val="25000"/>
                                </a:schemeClr>
                              </a:solidFill>
                              <a:latin typeface="Cambria Math" panose="02040503050406030204" pitchFamily="18" charset="0"/>
                            </a:rPr>
                            <m:t>c</m:t>
                          </m:r>
                        </m:sup>
                      </m:sSubSup>
                      <m:r>
                        <a:rPr lang="en-US" altLang="zh-CN" b="0" i="1" kern="100" smtClean="0">
                          <a:solidFill>
                            <a:schemeClr val="tx1">
                              <a:lumMod val="75000"/>
                              <a:lumOff val="25000"/>
                            </a:schemeClr>
                          </a:solidFill>
                          <a:latin typeface="Cambria Math" panose="02040503050406030204" pitchFamily="18" charset="0"/>
                        </a:rPr>
                        <m:t>=</m:t>
                      </m:r>
                      <m:r>
                        <m:rPr>
                          <m:sty m:val="p"/>
                        </m:rPr>
                        <a:rPr lang="en-US" altLang="zh-CN" i="1" kern="100">
                          <a:solidFill>
                            <a:schemeClr val="tx1">
                              <a:lumMod val="75000"/>
                              <a:lumOff val="25000"/>
                            </a:schemeClr>
                          </a:solidFill>
                          <a:latin typeface="Cambria Math" panose="02040503050406030204" pitchFamily="18" charset="0"/>
                        </a:rPr>
                        <m:t>ReLU</m:t>
                      </m:r>
                      <m:r>
                        <m:rPr>
                          <m:nor/>
                        </m:rPr>
                        <a:rPr lang="en-US" altLang="zh-CN" kern="100" dirty="0">
                          <a:solidFill>
                            <a:schemeClr val="tx1">
                              <a:lumMod val="75000"/>
                              <a:lumOff val="25000"/>
                            </a:schemeClr>
                          </a:solidFill>
                          <a:latin typeface="+mn-ea"/>
                        </a:rPr>
                        <m:t>(</m:t>
                      </m:r>
                      <m:sSubSup>
                        <m:sSubSupPr>
                          <m:ctrlPr>
                            <a:rPr lang="en-US" altLang="zh-CN" i="1" kern="100">
                              <a:solidFill>
                                <a:schemeClr val="tx1">
                                  <a:lumMod val="75000"/>
                                  <a:lumOff val="25000"/>
                                </a:schemeClr>
                              </a:solidFill>
                              <a:latin typeface="Cambria Math" panose="02040503050406030204" pitchFamily="18" charset="0"/>
                              <a:ea typeface="Cambria Math" panose="02040503050406030204" pitchFamily="18" charset="0"/>
                            </a:rPr>
                          </m:ctrlPr>
                        </m:sSubSupPr>
                        <m:e>
                          <m:r>
                            <m:rPr>
                              <m:sty m:val="p"/>
                            </m:rPr>
                            <a:rPr lang="en-US" altLang="zh-CN" i="1" kern="100">
                              <a:solidFill>
                                <a:schemeClr val="tx1">
                                  <a:lumMod val="75000"/>
                                  <a:lumOff val="25000"/>
                                </a:schemeClr>
                              </a:solidFill>
                              <a:latin typeface="Cambria Math" panose="02040503050406030204" pitchFamily="18" charset="0"/>
                              <a:ea typeface="Cambria Math" panose="02040503050406030204" pitchFamily="18" charset="0"/>
                            </a:rPr>
                            <m:t>g</m:t>
                          </m:r>
                        </m:e>
                        <m:sub>
                          <m:r>
                            <a:rPr lang="en-US" altLang="zh-CN" i="1" kern="100">
                              <a:solidFill>
                                <a:schemeClr val="tx1">
                                  <a:lumMod val="75000"/>
                                  <a:lumOff val="25000"/>
                                </a:schemeClr>
                              </a:solidFill>
                              <a:latin typeface="Cambria Math" panose="02040503050406030204" pitchFamily="18" charset="0"/>
                              <a:ea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ea typeface="Cambria Math" panose="02040503050406030204" pitchFamily="18" charset="0"/>
                            </a:rPr>
                            <m:t>𝑘𝑐</m:t>
                          </m:r>
                        </m:sup>
                      </m:sSubSup>
                      <m:r>
                        <m:rPr>
                          <m:nor/>
                        </m:rPr>
                        <a:rPr lang="en-US" altLang="zh-CN" kern="100" dirty="0">
                          <a:solidFill>
                            <a:schemeClr val="tx1">
                              <a:lumMod val="75000"/>
                              <a:lumOff val="25000"/>
                            </a:schemeClr>
                          </a:solidFill>
                          <a:latin typeface="+mn-ea"/>
                        </a:rPr>
                        <m:t>)</m:t>
                      </m:r>
                    </m:oMath>
                  </m:oMathPara>
                </a14:m>
                <a:endParaRPr lang="en-US" altLang="zh-CN" kern="100" dirty="0">
                  <a:solidFill>
                    <a:schemeClr val="tx1">
                      <a:lumMod val="75000"/>
                      <a:lumOff val="25000"/>
                    </a:schemeClr>
                  </a:solidFill>
                  <a:latin typeface="+mn-ea"/>
                </a:endParaRPr>
              </a:p>
              <a:p>
                <a:pPr marL="285750" indent="-285750" algn="just">
                  <a:lnSpc>
                    <a:spcPct val="9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rPr>
                  <a:t>得到热力图：</a:t>
                </a:r>
                <a:endParaRPr lang="en-US" altLang="zh-CN" i="1" kern="100" dirty="0">
                  <a:solidFill>
                    <a:schemeClr val="tx1">
                      <a:lumMod val="75000"/>
                      <a:lumOff val="25000"/>
                    </a:schemeClr>
                  </a:solidFill>
                  <a:latin typeface="Cambria Math" panose="02040503050406030204" pitchFamily="18" charset="0"/>
                </a:endParaRPr>
              </a:p>
              <a:p>
                <a:pPr algn="just">
                  <a:lnSpc>
                    <a:spcPct val="90000"/>
                  </a:lnSpc>
                  <a:spcBef>
                    <a:spcPts val="500"/>
                  </a:spcBef>
                  <a:spcAft>
                    <a:spcPts val="500"/>
                  </a:spcAft>
                </a:pPr>
                <a14:m>
                  <m:oMathPara xmlns:m="http://schemas.openxmlformats.org/officeDocument/2006/math">
                    <m:oMathParaPr>
                      <m:jc m:val="centerGroup"/>
                    </m:oMathParaPr>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𝐿</m:t>
                          </m:r>
                        </m:e>
                        <m:sub>
                          <m:r>
                            <a:rPr lang="en-US" altLang="zh-CN" b="0" i="1" kern="100" smtClean="0">
                              <a:solidFill>
                                <a:schemeClr val="tx1">
                                  <a:lumMod val="75000"/>
                                  <a:lumOff val="25000"/>
                                </a:schemeClr>
                              </a:solidFill>
                              <a:latin typeface="Cambria Math" panose="02040503050406030204" pitchFamily="18" charset="0"/>
                            </a:rPr>
                            <m:t>𝐿𝑎𝑦𝑒𝑟</m:t>
                          </m:r>
                          <m:r>
                            <a:rPr lang="en-US" altLang="zh-CN" i="1" kern="100">
                              <a:solidFill>
                                <a:schemeClr val="tx1">
                                  <a:lumMod val="75000"/>
                                  <a:lumOff val="25000"/>
                                </a:schemeClr>
                              </a:solidFill>
                              <a:latin typeface="Cambria Math" panose="02040503050406030204" pitchFamily="18" charset="0"/>
                            </a:rPr>
                            <m:t>𝐶𝐴𝑀</m:t>
                          </m:r>
                        </m:sub>
                        <m:sup>
                          <m:r>
                            <m:rPr>
                              <m:sty m:val="p"/>
                            </m:rPr>
                            <a:rPr lang="en-US" altLang="zh-CN" i="1" kern="100">
                              <a:solidFill>
                                <a:schemeClr val="tx1">
                                  <a:lumMod val="75000"/>
                                  <a:lumOff val="25000"/>
                                </a:schemeClr>
                              </a:solidFill>
                              <a:latin typeface="Cambria Math" panose="02040503050406030204" pitchFamily="18" charset="0"/>
                            </a:rPr>
                            <m:t>c</m:t>
                          </m:r>
                        </m:sup>
                      </m:sSubSup>
                      <m:r>
                        <a:rPr lang="en-US" altLang="zh-CN" i="1" kern="100">
                          <a:solidFill>
                            <a:schemeClr val="tx1">
                              <a:lumMod val="75000"/>
                              <a:lumOff val="25000"/>
                            </a:schemeClr>
                          </a:solidFill>
                          <a:latin typeface="Cambria Math" panose="02040503050406030204" pitchFamily="18" charset="0"/>
                        </a:rPr>
                        <m:t>=</m:t>
                      </m:r>
                      <m:r>
                        <a:rPr lang="en-US" altLang="zh-CN" i="1" kern="100">
                          <a:solidFill>
                            <a:schemeClr val="tx1">
                              <a:lumMod val="75000"/>
                              <a:lumOff val="25000"/>
                            </a:schemeClr>
                          </a:solidFill>
                          <a:latin typeface="Cambria Math" panose="02040503050406030204" pitchFamily="18" charset="0"/>
                        </a:rPr>
                        <m:t>𝑅𝑒𝐿𝑈</m:t>
                      </m:r>
                      <m:r>
                        <a:rPr lang="en-US" altLang="zh-CN" i="1" kern="10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r>
                                <m:rPr>
                                  <m:sty m:val="p"/>
                                </m:rPr>
                                <a:rPr lang="en-US" altLang="zh-CN" i="1" kern="100">
                                  <a:solidFill>
                                    <a:schemeClr val="tx1">
                                      <a:lumMod val="75000"/>
                                      <a:lumOff val="25000"/>
                                    </a:schemeClr>
                                  </a:solidFill>
                                  <a:latin typeface="Cambria Math" panose="02040503050406030204" pitchFamily="18" charset="0"/>
                                </a:rPr>
                                <m:t>c</m:t>
                              </m:r>
                            </m:sup>
                          </m:sSubSup>
                        </m:e>
                      </m:nary>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m:rPr>
                              <m:sty m:val="p"/>
                            </m:rPr>
                            <a:rPr lang="en-US" altLang="zh-CN" i="1" kern="100">
                              <a:solidFill>
                                <a:schemeClr val="tx1">
                                  <a:lumMod val="75000"/>
                                  <a:lumOff val="25000"/>
                                </a:schemeClr>
                              </a:solidFill>
                              <a:latin typeface="Cambria Math" panose="02040503050406030204" pitchFamily="18" charset="0"/>
                            </a:rPr>
                            <m:t>ij</m:t>
                          </m:r>
                        </m:sub>
                        <m:sup>
                          <m:r>
                            <a:rPr lang="en-US" altLang="zh-CN" i="1" kern="100">
                              <a:solidFill>
                                <a:schemeClr val="tx1">
                                  <a:lumMod val="75000"/>
                                  <a:lumOff val="25000"/>
                                </a:schemeClr>
                              </a:solidFill>
                              <a:latin typeface="Cambria Math" panose="02040503050406030204" pitchFamily="18" charset="0"/>
                            </a:rPr>
                            <m:t>𝑘</m:t>
                          </m:r>
                        </m:sup>
                      </m:sSubSup>
                      <m:r>
                        <a:rPr lang="en-US" altLang="zh-CN" i="1" kern="100">
                          <a:solidFill>
                            <a:schemeClr val="tx1">
                              <a:lumMod val="75000"/>
                              <a:lumOff val="25000"/>
                            </a:schemeClr>
                          </a:solidFill>
                          <a:latin typeface="Cambria Math" panose="02040503050406030204" pitchFamily="18" charset="0"/>
                        </a:rPr>
                        <m:t>)</m:t>
                      </m:r>
                    </m:oMath>
                  </m:oMathPara>
                </a14:m>
                <a:endParaRPr lang="en-US" altLang="zh-CN" kern="100" dirty="0">
                  <a:solidFill>
                    <a:schemeClr val="tx1">
                      <a:lumMod val="75000"/>
                      <a:lumOff val="25000"/>
                    </a:schemeClr>
                  </a:solidFill>
                  <a:latin typeface="+mn-ea"/>
                </a:endParaRPr>
              </a:p>
              <a:p>
                <a:pPr marL="285750" indent="-285750" algn="just">
                  <a:lnSpc>
                    <a:spcPct val="90000"/>
                  </a:lnSpc>
                  <a:spcBef>
                    <a:spcPts val="500"/>
                  </a:spcBef>
                  <a:spcAft>
                    <a:spcPts val="500"/>
                  </a:spcAft>
                  <a:buFont typeface="Arial" panose="020B0604020202020204" pitchFamily="34" charset="0"/>
                  <a:buChar char="•"/>
                </a:pPr>
                <a:r>
                  <a:rPr lang="en-US" altLang="zh-CN" kern="100" dirty="0">
                    <a:solidFill>
                      <a:schemeClr val="tx1">
                        <a:lumMod val="75000"/>
                        <a:lumOff val="25000"/>
                      </a:schemeClr>
                    </a:solidFill>
                  </a:rPr>
                  <a:t>Grad-CAM</a:t>
                </a:r>
                <a:r>
                  <a:rPr lang="zh-CN" altLang="en-US" kern="100" dirty="0">
                    <a:solidFill>
                      <a:schemeClr val="tx1">
                        <a:lumMod val="75000"/>
                        <a:lumOff val="25000"/>
                      </a:schemeClr>
                    </a:solidFill>
                  </a:rPr>
                  <a:t>对特征图的梯度进行全局平均池化得到一个标量的权重，而</a:t>
                </a:r>
                <a:r>
                  <a:rPr lang="en-US" altLang="zh-CN" kern="100" dirty="0">
                    <a:solidFill>
                      <a:schemeClr val="tx1">
                        <a:lumMod val="75000"/>
                        <a:lumOff val="25000"/>
                      </a:schemeClr>
                    </a:solidFill>
                  </a:rPr>
                  <a:t>LayerCAM</a:t>
                </a:r>
                <a:r>
                  <a:rPr lang="zh-CN" altLang="en-US" kern="100" dirty="0">
                    <a:solidFill>
                      <a:schemeClr val="tx1">
                        <a:lumMod val="75000"/>
                        <a:lumOff val="25000"/>
                      </a:schemeClr>
                    </a:solidFill>
                  </a:rPr>
                  <a:t>是对特征图的梯度进行元素级的乘法，从而生成更精细的类别激活图</a:t>
                </a:r>
                <a:endParaRPr lang="en-US" altLang="zh-CN" i="1" kern="100" dirty="0">
                  <a:solidFill>
                    <a:schemeClr val="tx1">
                      <a:lumMod val="75000"/>
                      <a:lumOff val="25000"/>
                    </a:schemeClr>
                  </a:solidFill>
                  <a:latin typeface="Cambria Math" panose="020405030504060302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361367" y="3073343"/>
                <a:ext cx="5834231" cy="2875339"/>
              </a:xfrm>
              <a:prstGeom prst="rect">
                <a:avLst/>
              </a:prstGeom>
              <a:blipFill rotWithShape="0">
                <a:blip r:embed="rId6"/>
                <a:stretch>
                  <a:fillRect l="-627" t="-1907" r="-4807" b="-2331"/>
                </a:stretch>
              </a:blipFill>
            </p:spPr>
            <p:txBody>
              <a:bodyPr/>
              <a:lstStyle/>
              <a:p>
                <a:r>
                  <a:rPr lang="zh-CN" altLang="en-US">
                    <a:noFill/>
                  </a:rPr>
                  <a:t> </a:t>
                </a:r>
              </a:p>
            </p:txBody>
          </p:sp>
        </mc:Fallback>
      </mc:AlternateContent>
      <p:pic>
        <p:nvPicPr>
          <p:cNvPr id="2" name="图片 1"/>
          <p:cNvPicPr>
            <a:picLocks noChangeAspect="1"/>
          </p:cNvPicPr>
          <p:nvPr/>
        </p:nvPicPr>
        <p:blipFill>
          <a:blip r:embed="rId7"/>
          <a:stretch>
            <a:fillRect/>
          </a:stretch>
        </p:blipFill>
        <p:spPr>
          <a:xfrm>
            <a:off x="6195599" y="3044328"/>
            <a:ext cx="5516479" cy="3040515"/>
          </a:xfrm>
          <a:prstGeom prst="rect">
            <a:avLst/>
          </a:prstGeom>
        </p:spPr>
      </p:pic>
      <p:sp>
        <p:nvSpPr>
          <p:cNvPr id="22" name="矩形 21"/>
          <p:cNvSpPr/>
          <p:nvPr/>
        </p:nvSpPr>
        <p:spPr>
          <a:xfrm>
            <a:off x="479922" y="6048201"/>
            <a:ext cx="11232156" cy="523220"/>
          </a:xfrm>
          <a:prstGeom prst="rect">
            <a:avLst/>
          </a:prstGeom>
        </p:spPr>
        <p:txBody>
          <a:bodyPr wrap="square">
            <a:spAutoFit/>
          </a:bodyPr>
          <a:lstStyle/>
          <a:p>
            <a:r>
              <a:rPr lang="en-US" altLang="zh-CN" sz="1400" kern="100" dirty="0">
                <a:solidFill>
                  <a:schemeClr val="tx1">
                    <a:lumMod val="75000"/>
                    <a:lumOff val="25000"/>
                  </a:schemeClr>
                </a:solidFill>
                <a:latin typeface="Times New Roman" panose="02020603050405020304" pitchFamily="18" charset="0"/>
              </a:rPr>
              <a:t>[4] Jiang P T, Zhang C B, </a:t>
            </a:r>
            <a:r>
              <a:rPr lang="en-US" altLang="zh-CN" sz="1400" kern="100" dirty="0" err="1">
                <a:solidFill>
                  <a:schemeClr val="tx1">
                    <a:lumMod val="75000"/>
                    <a:lumOff val="25000"/>
                  </a:schemeClr>
                </a:solidFill>
                <a:latin typeface="Times New Roman" panose="02020603050405020304" pitchFamily="18" charset="0"/>
              </a:rPr>
              <a:t>Hou</a:t>
            </a:r>
            <a:r>
              <a:rPr lang="en-US" altLang="zh-CN" sz="1400" kern="100" dirty="0">
                <a:solidFill>
                  <a:schemeClr val="tx1">
                    <a:lumMod val="75000"/>
                    <a:lumOff val="25000"/>
                  </a:schemeClr>
                </a:solidFill>
                <a:latin typeface="Times New Roman" panose="02020603050405020304" pitchFamily="18" charset="0"/>
              </a:rPr>
              <a:t> Q, et al. </a:t>
            </a:r>
            <a:r>
              <a:rPr lang="en-US" altLang="zh-CN" sz="1400" kern="100" dirty="0" err="1">
                <a:solidFill>
                  <a:schemeClr val="tx1">
                    <a:lumMod val="75000"/>
                    <a:lumOff val="25000"/>
                  </a:schemeClr>
                </a:solidFill>
                <a:latin typeface="Times New Roman" panose="02020603050405020304" pitchFamily="18" charset="0"/>
              </a:rPr>
              <a:t>Layercam</a:t>
            </a:r>
            <a:r>
              <a:rPr lang="en-US" altLang="zh-CN" sz="1400" kern="100" dirty="0">
                <a:solidFill>
                  <a:schemeClr val="tx1">
                    <a:lumMod val="75000"/>
                    <a:lumOff val="25000"/>
                  </a:schemeClr>
                </a:solidFill>
                <a:latin typeface="Times New Roman" panose="02020603050405020304" pitchFamily="18" charset="0"/>
              </a:rPr>
              <a:t>: Exploring hierarchical class activation maps for localization[J]. IEEE Transactions on Image Processing, 2021, 30: 5875-5888.</a:t>
            </a:r>
            <a:endParaRPr lang="zh-CN" altLang="en-US" sz="1400" kern="100" dirty="0">
              <a:solidFill>
                <a:schemeClr val="tx1">
                  <a:lumMod val="75000"/>
                  <a:lumOff val="25000"/>
                </a:schemeClr>
              </a:solidFill>
              <a:latin typeface="Times New Roman" panose="02020603050405020304" pitchFamily="18" charset="0"/>
            </a:endParaRPr>
          </a:p>
        </p:txBody>
      </p:sp>
    </p:spTree>
    <p:extLst>
      <p:ext uri="{BB962C8B-B14F-4D97-AF65-F5344CB8AC3E}">
        <p14:creationId xmlns:p14="http://schemas.microsoft.com/office/powerpoint/2010/main" val="1329631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1" name="图片占位符 10"/>
          <p:cNvPicPr>
            <a:picLocks noChangeAspect="1"/>
          </p:cNvPicPr>
          <p:nvPr/>
        </p:nvPicPr>
        <p:blipFill rotWithShape="1">
          <a:blip r:embed="rId2"/>
          <a:srcRect l="19084" t="8356" r="1467" b="8356"/>
          <a:stretch>
            <a:fillRect/>
          </a:stretch>
        </p:blipFill>
        <p:spPr>
          <a:xfrm>
            <a:off x="0" y="0"/>
            <a:ext cx="7283115" cy="6858000"/>
          </a:xfrm>
          <a:prstGeom prst="rect">
            <a:avLst/>
          </a:prstGeom>
        </p:spPr>
      </p:pic>
      <p:sp>
        <p:nvSpPr>
          <p:cNvPr id="1048720" name="矩形 2"/>
          <p:cNvSpPr/>
          <p:nvPr/>
        </p:nvSpPr>
        <p:spPr>
          <a:xfrm>
            <a:off x="0" y="0"/>
            <a:ext cx="12181840" cy="6858000"/>
          </a:xfrm>
          <a:prstGeom prst="rect">
            <a:avLst/>
          </a:prstGeom>
          <a:gradFill flip="none" rotWithShape="1">
            <a:gsLst>
              <a:gs pos="0">
                <a:schemeClr val="bg1"/>
              </a:gs>
              <a:gs pos="100000">
                <a:schemeClr val="bg1">
                  <a:alpha val="43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8721" name="矩形 1"/>
          <p:cNvSpPr/>
          <p:nvPr/>
        </p:nvSpPr>
        <p:spPr>
          <a:xfrm>
            <a:off x="10160" y="-12700"/>
            <a:ext cx="12181840" cy="6870700"/>
          </a:xfrm>
          <a:prstGeom prst="rect">
            <a:avLst/>
          </a:prstGeom>
          <a:gradFill flip="none" rotWithShape="1">
            <a:gsLst>
              <a:gs pos="0">
                <a:schemeClr val="accent5">
                  <a:lumMod val="5000"/>
                  <a:lumOff val="95000"/>
                  <a:alpha val="0"/>
                </a:schemeClr>
              </a:gs>
              <a:gs pos="67000">
                <a:schemeClr val="accent1">
                  <a:lumMod val="20000"/>
                  <a:lumOff val="80000"/>
                </a:schemeClr>
              </a:gs>
              <a:gs pos="99000">
                <a:schemeClr val="accent5">
                  <a:lumMod val="30000"/>
                  <a:lumOff val="70000"/>
                </a:schemeClr>
              </a:gs>
              <a:gs pos="100000">
                <a:schemeClr val="accent5">
                  <a:lumMod val="45000"/>
                  <a:lumOff val="5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6000" b="1" i="0" u="none" strike="noStrike" kern="1200" cap="none" spc="300" normalizeH="0" baseline="0" noProof="0" dirty="0">
              <a:ln>
                <a:noFill/>
              </a:ln>
              <a:solidFill>
                <a:srgbClr val="315682"/>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097172" name="图片 4"/>
          <p:cNvPicPr>
            <a:picLocks noChangeAspect="1"/>
          </p:cNvPicPr>
          <p:nvPr/>
        </p:nvPicPr>
        <p:blipFill>
          <a:blip r:embed="rId3" cstate="print"/>
          <a:stretch>
            <a:fillRect/>
          </a:stretch>
        </p:blipFill>
        <p:spPr>
          <a:xfrm>
            <a:off x="8106186" y="0"/>
            <a:ext cx="3823147" cy="1292431"/>
          </a:xfrm>
          <a:prstGeom prst="rect">
            <a:avLst/>
          </a:prstGeom>
        </p:spPr>
      </p:pic>
      <p:sp>
        <p:nvSpPr>
          <p:cNvPr id="1048722" name="文本框 7"/>
          <p:cNvSpPr txBox="1"/>
          <p:nvPr/>
        </p:nvSpPr>
        <p:spPr>
          <a:xfrm>
            <a:off x="8361680" y="2570319"/>
            <a:ext cx="4500880" cy="1015663"/>
          </a:xfrm>
          <a:prstGeom prst="rect">
            <a:avLst/>
          </a:prstGeom>
          <a:noFill/>
        </p:spPr>
        <p:txBody>
          <a:bodyPr wrap="square" rtlCol="0">
            <a:spAutoFit/>
          </a:bodyPr>
          <a:lstStyle/>
          <a:p>
            <a:r>
              <a:rPr lang="en-US" altLang="zh-CN" sz="6000" b="1" spc="300" dirty="0">
                <a:solidFill>
                  <a:srgbClr val="315682"/>
                </a:solidFill>
                <a:latin typeface="Arial" panose="020B0604020202020204" pitchFamily="34" charset="0"/>
                <a:ea typeface="微软雅黑" panose="020B0503020204020204" pitchFamily="34" charset="-122"/>
                <a:cs typeface="+mn-ea"/>
              </a:rPr>
              <a:t>THANKS</a:t>
            </a:r>
            <a:endParaRPr lang="zh-CN" altLang="en-US" sz="6000" b="1" spc="300" dirty="0">
              <a:solidFill>
                <a:srgbClr val="315682"/>
              </a:solidFill>
              <a:latin typeface="Arial" panose="020B0604020202020204" pitchFamily="34" charset="0"/>
              <a:ea typeface="微软雅黑" panose="020B0503020204020204" pitchFamily="34" charset="-122"/>
              <a:cs typeface="+mn-ea"/>
            </a:endParaRPr>
          </a:p>
        </p:txBody>
      </p:sp>
      <p:sp>
        <p:nvSpPr>
          <p:cNvPr id="1048726" name="文本框 14"/>
          <p:cNvSpPr txBox="1"/>
          <p:nvPr/>
        </p:nvSpPr>
        <p:spPr>
          <a:xfrm>
            <a:off x="9570720" y="6345283"/>
            <a:ext cx="6558280" cy="369332"/>
          </a:xfrm>
          <a:prstGeom prst="rect">
            <a:avLst/>
          </a:prstGeom>
          <a:noFill/>
        </p:spPr>
        <p:txBody>
          <a:bodyPr wrap="square">
            <a:spAutoFit/>
          </a:bodyPr>
          <a:lstStyle/>
          <a:p>
            <a:r>
              <a:rPr lang="zh-CN" altLang="en-US" sz="1800" spc="100" dirty="0">
                <a:solidFill>
                  <a:srgbClr val="315682"/>
                </a:solidFill>
                <a:latin typeface="Arial" panose="020B0604020202020204" pitchFamily="34" charset="0"/>
                <a:ea typeface="微软雅黑" panose="020B0503020204020204" pitchFamily="34" charset="-122"/>
                <a:cs typeface="+mn-ea"/>
                <a:sym typeface="Arial" panose="020B0604020202020204" pitchFamily="34" charset="0"/>
              </a:rPr>
              <a:t>明德厚学   求是创新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什么是可解释性</a:t>
            </a:r>
          </a:p>
        </p:txBody>
      </p:sp>
      <p:sp>
        <p:nvSpPr>
          <p:cNvPr id="5" name="矩形 4"/>
          <p:cNvSpPr/>
          <p:nvPr/>
        </p:nvSpPr>
        <p:spPr>
          <a:xfrm>
            <a:off x="1150377" y="581294"/>
            <a:ext cx="2359813"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What’s the Interpretability</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01</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1980029" cy="400110"/>
          </a:xfrm>
          <a:prstGeom prst="rect">
            <a:avLst/>
          </a:prstGeom>
        </p:spPr>
        <p:txBody>
          <a:bodyPr wrap="none">
            <a:spAutoFit/>
          </a:bodyPr>
          <a:lstStyle/>
          <a:p>
            <a:r>
              <a:rPr lang="zh-CN" altLang="en-US" sz="2000" b="1" kern="100" dirty="0">
                <a:solidFill>
                  <a:srgbClr val="30437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什么是可解释性</a:t>
            </a:r>
            <a:endParaRPr lang="zh-CN" altLang="en-US" sz="2000" b="1" kern="100" baseline="30000" dirty="0">
              <a:solidFill>
                <a:srgbClr val="30437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386912" y="1744834"/>
                <a:ext cx="11382679" cy="3867725"/>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en-US" altLang="zh-CN" b="1" kern="100" dirty="0">
                    <a:solidFill>
                      <a:srgbClr val="30557F"/>
                    </a:solidFill>
                    <a:latin typeface="+mn-ea"/>
                  </a:rPr>
                  <a:t>Interpretability (of a DNN) is the ability to provide explanations in understandable terms to a human. </a:t>
                </a:r>
              </a:p>
              <a:p>
                <a:pPr algn="just">
                  <a:spcBef>
                    <a:spcPts val="500"/>
                  </a:spcBef>
                  <a:spcAft>
                    <a:spcPts val="500"/>
                  </a:spcAft>
                </a:pPr>
                <a:r>
                  <a:rPr lang="en-US" altLang="zh-CN" b="1" kern="100" dirty="0">
                    <a:solidFill>
                      <a:srgbClr val="30557F"/>
                    </a:solidFill>
                    <a:latin typeface="+mn-ea"/>
                  </a:rPr>
                  <a:t>     </a:t>
                </a:r>
                <a:r>
                  <a:rPr lang="en-US" altLang="zh-CN" kern="100" dirty="0">
                    <a:solidFill>
                      <a:schemeClr val="tx1">
                        <a:lumMod val="75000"/>
                        <a:lumOff val="25000"/>
                      </a:schemeClr>
                    </a:solidFill>
                    <a:latin typeface="+mn-ea"/>
                  </a:rPr>
                  <a:t>F Doshi-Velez &amp; B Kim, 2017</a:t>
                </a:r>
              </a:p>
              <a:p>
                <a:pPr marL="284400" algn="just">
                  <a:spcBef>
                    <a:spcPts val="500"/>
                  </a:spcBef>
                  <a:spcAft>
                    <a:spcPts val="500"/>
                  </a:spcAft>
                </a:pPr>
                <a:r>
                  <a:rPr lang="zh-CN" altLang="en-US" kern="100" dirty="0">
                    <a:solidFill>
                      <a:schemeClr val="tx1">
                        <a:lumMod val="75000"/>
                        <a:lumOff val="25000"/>
                      </a:schemeClr>
                    </a:solidFill>
                    <a:latin typeface="+mn-ea"/>
                  </a:rPr>
                  <a:t>可解释性是指以可理解的方式向人类提供解释的能力</a:t>
                </a:r>
                <a:endParaRPr lang="en-US" altLang="zh-CN" kern="100" dirty="0">
                  <a:solidFill>
                    <a:schemeClr val="tx1">
                      <a:lumMod val="75000"/>
                      <a:lumOff val="25000"/>
                    </a:schemeClr>
                  </a:solidFill>
                  <a:latin typeface="+mn-ea"/>
                </a:endParaRPr>
              </a:p>
              <a:p>
                <a:pPr marL="285750" indent="-285750" algn="just">
                  <a:spcBef>
                    <a:spcPts val="2000"/>
                  </a:spcBef>
                  <a:spcAft>
                    <a:spcPts val="500"/>
                  </a:spcAft>
                  <a:buFont typeface="Arial" panose="020B0604020202020204" pitchFamily="34" charset="0"/>
                  <a:buChar char="•"/>
                </a:pPr>
                <a:r>
                  <a:rPr lang="zh-CN" altLang="en-US" b="1" kern="100" dirty="0">
                    <a:solidFill>
                      <a:srgbClr val="30557F"/>
                    </a:solidFill>
                    <a:latin typeface="+mn-ea"/>
                  </a:rPr>
                  <a:t>可解释性 </a:t>
                </a:r>
                <a:r>
                  <a:rPr lang="en-US" altLang="zh-CN" kern="100" dirty="0">
                    <a:solidFill>
                      <a:schemeClr val="tx1">
                        <a:lumMod val="75000"/>
                        <a:lumOff val="25000"/>
                      </a:schemeClr>
                    </a:solidFill>
                    <a:latin typeface="+mn-ea"/>
                  </a:rPr>
                  <a:t>(interpretability) </a:t>
                </a:r>
                <a:r>
                  <a:rPr lang="zh-CN" altLang="en-US" kern="100" dirty="0">
                    <a:solidFill>
                      <a:schemeClr val="tx1">
                        <a:lumMod val="75000"/>
                        <a:lumOff val="25000"/>
                      </a:schemeClr>
                    </a:solidFill>
                    <a:latin typeface="+mn-ea"/>
                  </a:rPr>
                  <a:t>这个词主要是指解释具体的</a:t>
                </a:r>
                <a:r>
                  <a:rPr lang="en-US" altLang="zh-CN" kern="100" dirty="0">
                    <a:solidFill>
                      <a:schemeClr val="tx1">
                        <a:lumMod val="75000"/>
                        <a:lumOff val="25000"/>
                      </a:schemeClr>
                    </a:solidFill>
                    <a:latin typeface="+mn-ea"/>
                  </a:rPr>
                  <a:t>/</a:t>
                </a:r>
                <a:r>
                  <a:rPr lang="zh-CN" altLang="en-US" kern="100" dirty="0">
                    <a:solidFill>
                      <a:schemeClr val="tx1">
                        <a:lumMod val="75000"/>
                        <a:lumOff val="25000"/>
                      </a:schemeClr>
                    </a:solidFill>
                    <a:latin typeface="+mn-ea"/>
                  </a:rPr>
                  <a:t>已经训练好的网络。</a:t>
                </a:r>
                <a:endParaRPr lang="en-US" altLang="zh-CN" kern="100" dirty="0">
                  <a:solidFill>
                    <a:schemeClr val="tx1">
                      <a:lumMod val="75000"/>
                      <a:lumOff val="25000"/>
                    </a:schemeClr>
                  </a:solidFill>
                  <a:latin typeface="+mn-ea"/>
                </a:endParaRPr>
              </a:p>
              <a:p>
                <a:pPr marL="284400" algn="just">
                  <a:spcBef>
                    <a:spcPts val="500"/>
                  </a:spcBef>
                  <a:spcAft>
                    <a:spcPts val="500"/>
                  </a:spcAft>
                </a:pPr>
                <a:r>
                  <a:rPr lang="zh-CN" altLang="en-US" kern="100" dirty="0">
                    <a:solidFill>
                      <a:schemeClr val="tx1">
                        <a:lumMod val="75000"/>
                        <a:lumOff val="25000"/>
                      </a:schemeClr>
                    </a:solidFill>
                    <a:latin typeface="+mn-ea"/>
                  </a:rPr>
                  <a:t>一个具体的神经网络无非是一个从输入</a:t>
                </a:r>
                <a14:m>
                  <m:oMath xmlns:m="http://schemas.openxmlformats.org/officeDocument/2006/math">
                    <m:r>
                      <a:rPr lang="en-US" altLang="zh-CN" b="0" i="1" kern="100" smtClean="0">
                        <a:solidFill>
                          <a:schemeClr val="tx1">
                            <a:lumMod val="75000"/>
                            <a:lumOff val="25000"/>
                          </a:schemeClr>
                        </a:solidFill>
                        <a:latin typeface="Cambria Math" panose="02040503050406030204" pitchFamily="18" charset="0"/>
                      </a:rPr>
                      <m:t>𝑥</m:t>
                    </m:r>
                  </m:oMath>
                </a14:m>
                <a:r>
                  <a:rPr lang="zh-CN" altLang="en-US" kern="100" dirty="0">
                    <a:solidFill>
                      <a:schemeClr val="tx1">
                        <a:lumMod val="75000"/>
                        <a:lumOff val="25000"/>
                      </a:schemeClr>
                    </a:solidFill>
                    <a:latin typeface="+mn-ea"/>
                  </a:rPr>
                  <a:t>到输出</a:t>
                </a:r>
                <a14:m>
                  <m:oMath xmlns:m="http://schemas.openxmlformats.org/officeDocument/2006/math">
                    <m:r>
                      <a:rPr lang="en-US" altLang="zh-CN" b="0" i="1" kern="100" smtClean="0">
                        <a:solidFill>
                          <a:schemeClr val="tx1">
                            <a:lumMod val="75000"/>
                            <a:lumOff val="25000"/>
                          </a:schemeClr>
                        </a:solidFill>
                        <a:latin typeface="Cambria Math" panose="02040503050406030204" pitchFamily="18" charset="0"/>
                      </a:rPr>
                      <m:t>𝑦</m:t>
                    </m:r>
                  </m:oMath>
                </a14:m>
                <a:r>
                  <a:rPr lang="zh-CN" altLang="en-US" kern="100" dirty="0">
                    <a:solidFill>
                      <a:schemeClr val="tx1">
                        <a:lumMod val="75000"/>
                        <a:lumOff val="25000"/>
                      </a:schemeClr>
                    </a:solidFill>
                    <a:latin typeface="+mn-ea"/>
                  </a:rPr>
                  <a:t>的非线性映射，</a:t>
                </a:r>
                <a:r>
                  <a:rPr lang="zh-CN" altLang="en-US" b="1" kern="100" dirty="0">
                    <a:solidFill>
                      <a:srgbClr val="30557F"/>
                    </a:solidFill>
                    <a:latin typeface="+mn-ea"/>
                  </a:rPr>
                  <a:t>可解释性</a:t>
                </a:r>
                <a:r>
                  <a:rPr lang="zh-CN" altLang="en-US" kern="100" dirty="0">
                    <a:solidFill>
                      <a:schemeClr val="tx1">
                        <a:lumMod val="75000"/>
                        <a:lumOff val="25000"/>
                      </a:schemeClr>
                    </a:solidFill>
                    <a:latin typeface="+mn-ea"/>
                  </a:rPr>
                  <a:t>就是想理解这个映射背后的「思路 </a:t>
                </a:r>
                <a:r>
                  <a:rPr lang="en-US" altLang="zh-CN" kern="100" dirty="0">
                    <a:solidFill>
                      <a:schemeClr val="tx1">
                        <a:lumMod val="75000"/>
                        <a:lumOff val="25000"/>
                      </a:schemeClr>
                    </a:solidFill>
                    <a:latin typeface="+mn-ea"/>
                  </a:rPr>
                  <a:t>/</a:t>
                </a:r>
                <a:r>
                  <a:rPr lang="zh-CN" altLang="en-US" kern="100" dirty="0">
                    <a:solidFill>
                      <a:schemeClr val="tx1">
                        <a:lumMod val="75000"/>
                        <a:lumOff val="25000"/>
                      </a:schemeClr>
                    </a:solidFill>
                    <a:latin typeface="+mn-ea"/>
                  </a:rPr>
                  <a:t>逻辑</a:t>
                </a:r>
                <a:r>
                  <a:rPr lang="en-US" altLang="zh-CN" kern="100" dirty="0">
                    <a:solidFill>
                      <a:schemeClr val="tx1">
                        <a:lumMod val="75000"/>
                        <a:lumOff val="25000"/>
                      </a:schemeClr>
                    </a:solidFill>
                    <a:latin typeface="+mn-ea"/>
                  </a:rPr>
                  <a:t>/rationale</a:t>
                </a:r>
                <a:r>
                  <a:rPr lang="zh-CN" altLang="en-US" kern="100" dirty="0">
                    <a:solidFill>
                      <a:schemeClr val="tx1">
                        <a:lumMod val="75000"/>
                        <a:lumOff val="25000"/>
                      </a:schemeClr>
                    </a:solidFill>
                    <a:latin typeface="+mn-ea"/>
                  </a:rPr>
                  <a:t>」，而不是仅仅知道该结果是怎么经过一堆意义不明的数值（权值）计算出来的。</a:t>
                </a:r>
                <a:endParaRPr lang="en-US" altLang="zh-CN" kern="100" dirty="0">
                  <a:solidFill>
                    <a:schemeClr val="tx1">
                      <a:lumMod val="75000"/>
                      <a:lumOff val="25000"/>
                    </a:schemeClr>
                  </a:solidFill>
                  <a:latin typeface="+mn-ea"/>
                </a:endParaRPr>
              </a:p>
              <a:p>
                <a:pPr marL="285750" indent="-285750" algn="just">
                  <a:spcBef>
                    <a:spcPts val="2000"/>
                  </a:spcBef>
                  <a:spcAft>
                    <a:spcPts val="500"/>
                  </a:spcAft>
                  <a:buFont typeface="Arial" panose="020B0604020202020204" pitchFamily="34" charset="0"/>
                  <a:buChar char="•"/>
                </a:pPr>
                <a:r>
                  <a:rPr lang="zh-CN" altLang="en-US" b="1" kern="100" dirty="0">
                    <a:solidFill>
                      <a:srgbClr val="30557F"/>
                    </a:solidFill>
                    <a:latin typeface="+mn-ea"/>
                  </a:rPr>
                  <a:t>解释</a:t>
                </a:r>
                <a:r>
                  <a:rPr lang="zh-CN" altLang="en-US" kern="100" dirty="0">
                    <a:solidFill>
                      <a:schemeClr val="tx1">
                        <a:lumMod val="75000"/>
                        <a:lumOff val="25000"/>
                      </a:schemeClr>
                    </a:solidFill>
                    <a:latin typeface="+mn-ea"/>
                  </a:rPr>
                  <a:t>（</a:t>
                </a:r>
                <a:r>
                  <a:rPr lang="en-US" altLang="zh-CN" kern="100" dirty="0">
                    <a:solidFill>
                      <a:schemeClr val="tx1">
                        <a:lumMod val="75000"/>
                        <a:lumOff val="25000"/>
                      </a:schemeClr>
                    </a:solidFill>
                    <a:latin typeface="+mn-ea"/>
                  </a:rPr>
                  <a:t>Explanations</a:t>
                </a:r>
                <a:r>
                  <a:rPr lang="zh-CN" altLang="en-US" kern="100" dirty="0">
                    <a:solidFill>
                      <a:schemeClr val="tx1">
                        <a:lumMod val="75000"/>
                        <a:lumOff val="25000"/>
                      </a:schemeClr>
                    </a:solidFill>
                    <a:latin typeface="+mn-ea"/>
                  </a:rPr>
                  <a:t>）：是指需要用某种语言来描述和注解</a:t>
                </a:r>
                <a:endParaRPr lang="en-US" altLang="zh-CN" kern="100" dirty="0">
                  <a:solidFill>
                    <a:schemeClr val="tx1">
                      <a:lumMod val="75000"/>
                      <a:lumOff val="25000"/>
                    </a:schemeClr>
                  </a:solidFill>
                  <a:latin typeface="+mn-ea"/>
                </a:endParaRPr>
              </a:p>
              <a:p>
                <a:pPr marL="285750" indent="-285750" algn="just">
                  <a:spcBef>
                    <a:spcPts val="500"/>
                  </a:spcBef>
                  <a:spcAft>
                    <a:spcPts val="500"/>
                  </a:spcAft>
                  <a:buFont typeface="Arial" panose="020B0604020202020204" pitchFamily="34" charset="0"/>
                  <a:buChar char="•"/>
                </a:pPr>
                <a:r>
                  <a:rPr lang="zh-CN" altLang="en-US" b="1" kern="100" dirty="0">
                    <a:solidFill>
                      <a:srgbClr val="30557F"/>
                    </a:solidFill>
                    <a:latin typeface="+mn-ea"/>
                  </a:rPr>
                  <a:t>可解释的边界</a:t>
                </a:r>
                <a:r>
                  <a:rPr lang="zh-CN" altLang="en-US" kern="100" dirty="0">
                    <a:solidFill>
                      <a:schemeClr val="tx1">
                        <a:lumMod val="75000"/>
                        <a:lumOff val="25000"/>
                      </a:schemeClr>
                    </a:solidFill>
                    <a:latin typeface="+mn-ea"/>
                  </a:rPr>
                  <a:t>（</a:t>
                </a:r>
                <a:r>
                  <a:rPr lang="en-US" altLang="zh-CN" kern="100" dirty="0">
                    <a:solidFill>
                      <a:schemeClr val="tx1">
                        <a:lumMod val="75000"/>
                        <a:lumOff val="25000"/>
                      </a:schemeClr>
                    </a:solidFill>
                    <a:latin typeface="+mn-ea"/>
                  </a:rPr>
                  <a:t>Explainable Boundary</a:t>
                </a:r>
                <a:r>
                  <a:rPr lang="zh-CN" altLang="en-US" kern="100" dirty="0">
                    <a:solidFill>
                      <a:schemeClr val="tx1">
                        <a:lumMod val="75000"/>
                        <a:lumOff val="25000"/>
                      </a:schemeClr>
                    </a:solidFill>
                    <a:latin typeface="+mn-ea"/>
                  </a:rPr>
                  <a:t>）：是指可解释性能够提供解释的程度</a:t>
                </a:r>
                <a:endParaRPr lang="en-US" altLang="zh-CN" kern="100" dirty="0">
                  <a:solidFill>
                    <a:schemeClr val="tx1">
                      <a:lumMod val="75000"/>
                      <a:lumOff val="25000"/>
                    </a:schemeClr>
                  </a:solidFill>
                  <a:latin typeface="+mn-ea"/>
                </a:endParaRPr>
              </a:p>
              <a:p>
                <a:pPr marL="285750" indent="-285750" algn="just">
                  <a:spcBef>
                    <a:spcPts val="500"/>
                  </a:spcBef>
                  <a:spcAft>
                    <a:spcPts val="500"/>
                  </a:spcAft>
                  <a:buFont typeface="Arial" panose="020B0604020202020204" pitchFamily="34" charset="0"/>
                  <a:buChar char="•"/>
                </a:pPr>
                <a:r>
                  <a:rPr lang="zh-CN" altLang="en-US" b="1" kern="100" dirty="0">
                    <a:solidFill>
                      <a:srgbClr val="30557F"/>
                    </a:solidFill>
                    <a:latin typeface="+mn-ea"/>
                  </a:rPr>
                  <a:t>可理解的术语</a:t>
                </a:r>
                <a:r>
                  <a:rPr lang="zh-CN" altLang="en-US" kern="100" dirty="0">
                    <a:solidFill>
                      <a:schemeClr val="tx1">
                        <a:lumMod val="75000"/>
                        <a:lumOff val="25000"/>
                      </a:schemeClr>
                    </a:solidFill>
                    <a:latin typeface="+mn-ea"/>
                  </a:rPr>
                  <a:t>（</a:t>
                </a:r>
                <a:r>
                  <a:rPr lang="en-US" altLang="zh-CN" kern="100" dirty="0">
                    <a:solidFill>
                      <a:schemeClr val="tx1">
                        <a:lumMod val="75000"/>
                        <a:lumOff val="25000"/>
                      </a:schemeClr>
                    </a:solidFill>
                    <a:latin typeface="+mn-ea"/>
                  </a:rPr>
                  <a:t>Understandable Terms</a:t>
                </a:r>
                <a:r>
                  <a:rPr lang="zh-CN" altLang="en-US" kern="100" dirty="0">
                    <a:solidFill>
                      <a:schemeClr val="tx1">
                        <a:lumMod val="75000"/>
                        <a:lumOff val="25000"/>
                      </a:schemeClr>
                    </a:solidFill>
                    <a:latin typeface="+mn-ea"/>
                  </a:rPr>
                  <a:t>）：是指构成解释的基本单元</a:t>
                </a:r>
                <a:endParaRPr lang="en-US" altLang="zh-CN" kern="100" dirty="0">
                  <a:solidFill>
                    <a:schemeClr val="tx1">
                      <a:lumMod val="75000"/>
                      <a:lumOff val="25000"/>
                    </a:schemeClr>
                  </a:solidFill>
                  <a:latin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386912" y="1744834"/>
                <a:ext cx="11382679" cy="3867725"/>
              </a:xfrm>
              <a:prstGeom prst="rect">
                <a:avLst/>
              </a:prstGeom>
              <a:blipFill>
                <a:blip r:embed="rId6"/>
                <a:stretch>
                  <a:fillRect l="-334" t="-654" r="-446" b="-1634"/>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为什么需要可解释性</a:t>
            </a:r>
          </a:p>
        </p:txBody>
      </p:sp>
      <p:sp>
        <p:nvSpPr>
          <p:cNvPr id="5" name="矩形 4"/>
          <p:cNvSpPr/>
          <p:nvPr/>
        </p:nvSpPr>
        <p:spPr>
          <a:xfrm>
            <a:off x="1150377" y="581294"/>
            <a:ext cx="2963375"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Why Do We Need Interpretability</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02</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2492990" cy="400110"/>
          </a:xfrm>
          <a:prstGeom prst="rect">
            <a:avLst/>
          </a:prstGeom>
        </p:spPr>
        <p:txBody>
          <a:bodyPr wrap="none">
            <a:spAutoFit/>
          </a:bodyPr>
          <a:lstStyle/>
          <a:p>
            <a:pPr fontAlgn="base">
              <a:spcBef>
                <a:spcPct val="0"/>
              </a:spcBef>
              <a:spcAft>
                <a:spcPct val="0"/>
              </a:spcAft>
            </a:pP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为什么需要可解释性</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4" name="矩形 13"/>
          <p:cNvSpPr/>
          <p:nvPr/>
        </p:nvSpPr>
        <p:spPr>
          <a:xfrm>
            <a:off x="386912" y="1744834"/>
            <a:ext cx="11382679" cy="4165243"/>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zh-CN" altLang="en-US" b="1" kern="100" dirty="0">
                <a:solidFill>
                  <a:srgbClr val="30557F"/>
                </a:solidFill>
                <a:latin typeface="+mn-ea"/>
              </a:rPr>
              <a:t>高可靠性要求</a:t>
            </a:r>
            <a:endParaRPr lang="en-US" altLang="zh-CN" kern="100" dirty="0">
              <a:solidFill>
                <a:schemeClr val="tx1">
                  <a:lumMod val="75000"/>
                  <a:lumOff val="25000"/>
                </a:schemeClr>
              </a:solidFill>
              <a:latin typeface="+mn-ea"/>
            </a:endParaRPr>
          </a:p>
          <a:p>
            <a:pPr marL="284400" algn="just">
              <a:spcBef>
                <a:spcPts val="500"/>
              </a:spcBef>
              <a:spcAft>
                <a:spcPts val="500"/>
              </a:spcAft>
            </a:pPr>
            <a:r>
              <a:rPr lang="zh-CN" altLang="en-US" kern="100" dirty="0">
                <a:solidFill>
                  <a:schemeClr val="tx1">
                    <a:lumMod val="75000"/>
                    <a:lumOff val="25000"/>
                  </a:schemeClr>
                </a:solidFill>
                <a:latin typeface="+mn-ea"/>
              </a:rPr>
              <a:t>神经网络在实际使用中经常被发现有一些意想不到的错误（更不用说对抗攻击），这对一些要求高可靠性的系统来说就很危险了（不信任）。可解释性可能有助于发现潜在的错误（比如发现模型逻辑和 </a:t>
            </a:r>
            <a:r>
              <a:rPr lang="en-US" altLang="zh-CN" kern="100" dirty="0">
                <a:solidFill>
                  <a:schemeClr val="tx1">
                    <a:lumMod val="75000"/>
                    <a:lumOff val="25000"/>
                  </a:schemeClr>
                </a:solidFill>
                <a:latin typeface="+mn-ea"/>
              </a:rPr>
              <a:t>domain knowledge </a:t>
            </a:r>
            <a:r>
              <a:rPr lang="zh-CN" altLang="en-US" kern="100" dirty="0">
                <a:solidFill>
                  <a:schemeClr val="tx1">
                    <a:lumMod val="75000"/>
                    <a:lumOff val="25000"/>
                  </a:schemeClr>
                </a:solidFill>
                <a:latin typeface="+mn-ea"/>
              </a:rPr>
              <a:t>不相符），也可能可以帮助 </a:t>
            </a:r>
            <a:r>
              <a:rPr lang="en-US" altLang="zh-CN" kern="100" dirty="0">
                <a:solidFill>
                  <a:schemeClr val="tx1">
                    <a:lumMod val="75000"/>
                    <a:lumOff val="25000"/>
                  </a:schemeClr>
                </a:solidFill>
                <a:latin typeface="+mn-ea"/>
              </a:rPr>
              <a:t>debug</a:t>
            </a:r>
            <a:r>
              <a:rPr lang="zh-CN" altLang="en-US" kern="100" dirty="0">
                <a:solidFill>
                  <a:schemeClr val="tx1">
                    <a:lumMod val="75000"/>
                    <a:lumOff val="25000"/>
                  </a:schemeClr>
                </a:solidFill>
                <a:latin typeface="+mn-ea"/>
              </a:rPr>
              <a:t>，改进模型</a:t>
            </a:r>
            <a:endParaRPr lang="en-US" altLang="zh-CN" kern="100" dirty="0">
              <a:solidFill>
                <a:schemeClr val="tx1">
                  <a:lumMod val="75000"/>
                  <a:lumOff val="25000"/>
                </a:schemeClr>
              </a:solidFill>
              <a:latin typeface="+mn-ea"/>
            </a:endParaRPr>
          </a:p>
          <a:p>
            <a:pPr marL="285750" indent="-285750" algn="just">
              <a:spcBef>
                <a:spcPts val="2000"/>
              </a:spcBef>
              <a:spcAft>
                <a:spcPts val="500"/>
              </a:spcAft>
              <a:buFont typeface="Arial" panose="020B0604020202020204" pitchFamily="34" charset="0"/>
              <a:buChar char="•"/>
            </a:pPr>
            <a:r>
              <a:rPr lang="zh-CN" altLang="en-US" b="1" kern="100" dirty="0">
                <a:solidFill>
                  <a:srgbClr val="30557F"/>
                </a:solidFill>
                <a:latin typeface="+mn-ea"/>
              </a:rPr>
              <a:t>伦理</a:t>
            </a:r>
            <a:r>
              <a:rPr lang="en-US" altLang="zh-CN" b="1" kern="100" dirty="0">
                <a:solidFill>
                  <a:srgbClr val="30557F"/>
                </a:solidFill>
                <a:latin typeface="+mn-ea"/>
              </a:rPr>
              <a:t>/</a:t>
            </a:r>
            <a:r>
              <a:rPr lang="zh-CN" altLang="en-US" b="1" kern="100" dirty="0">
                <a:solidFill>
                  <a:srgbClr val="30557F"/>
                </a:solidFill>
                <a:latin typeface="+mn-ea"/>
              </a:rPr>
              <a:t>法规要求</a:t>
            </a:r>
            <a:endParaRPr lang="en-US" altLang="zh-CN" kern="100" dirty="0">
              <a:solidFill>
                <a:schemeClr val="tx1">
                  <a:lumMod val="75000"/>
                  <a:lumOff val="25000"/>
                </a:schemeClr>
              </a:solidFill>
              <a:latin typeface="+mn-ea"/>
            </a:endParaRPr>
          </a:p>
          <a:p>
            <a:pPr marL="284400" algn="just">
              <a:spcBef>
                <a:spcPts val="500"/>
              </a:spcBef>
              <a:spcAft>
                <a:spcPts val="500"/>
              </a:spcAft>
            </a:pPr>
            <a:r>
              <a:rPr lang="en-US" altLang="zh-CN" kern="100" dirty="0">
                <a:solidFill>
                  <a:schemeClr val="tx1">
                    <a:lumMod val="75000"/>
                    <a:lumOff val="25000"/>
                  </a:schemeClr>
                </a:solidFill>
                <a:latin typeface="+mn-ea"/>
              </a:rPr>
              <a:t>AI</a:t>
            </a:r>
            <a:r>
              <a:rPr lang="zh-CN" altLang="en-US" kern="100" dirty="0">
                <a:solidFill>
                  <a:schemeClr val="tx1">
                    <a:lumMod val="75000"/>
                    <a:lumOff val="25000"/>
                  </a:schemeClr>
                </a:solidFill>
                <a:latin typeface="+mn-ea"/>
              </a:rPr>
              <a:t>医疗：目前一般只作为辅助性的工具，是因为一个合格的医疗系统必须是透明的、可理解的、可解释的，可以获得医生和病人的信任；司法决策：面对纷繁复杂的事实类型，除了法律条文，还需要融入社会常识、人文因素等。因此，</a:t>
            </a:r>
            <a:r>
              <a:rPr lang="en-US" altLang="zh-CN" kern="100" dirty="0">
                <a:solidFill>
                  <a:schemeClr val="tx1">
                    <a:lumMod val="75000"/>
                    <a:lumOff val="25000"/>
                  </a:schemeClr>
                </a:solidFill>
                <a:latin typeface="+mn-ea"/>
              </a:rPr>
              <a:t>AI</a:t>
            </a:r>
            <a:r>
              <a:rPr lang="zh-CN" altLang="en-US" kern="100" dirty="0">
                <a:solidFill>
                  <a:schemeClr val="tx1">
                    <a:lumMod val="75000"/>
                    <a:lumOff val="25000"/>
                  </a:schemeClr>
                </a:solidFill>
                <a:latin typeface="+mn-ea"/>
              </a:rPr>
              <a:t>在司法决策的事后，必须要给出法律依据和推理过程。</a:t>
            </a:r>
            <a:endParaRPr lang="en-US" altLang="zh-CN" kern="100" dirty="0">
              <a:solidFill>
                <a:schemeClr val="tx1">
                  <a:lumMod val="75000"/>
                  <a:lumOff val="25000"/>
                </a:schemeClr>
              </a:solidFill>
              <a:latin typeface="+mn-ea"/>
            </a:endParaRPr>
          </a:p>
          <a:p>
            <a:pPr marL="285750" indent="-285750" algn="just">
              <a:spcBef>
                <a:spcPts val="2000"/>
              </a:spcBef>
              <a:spcAft>
                <a:spcPts val="500"/>
              </a:spcAft>
              <a:buFont typeface="Arial" panose="020B0604020202020204" pitchFamily="34" charset="0"/>
              <a:buChar char="•"/>
            </a:pPr>
            <a:r>
              <a:rPr lang="zh-CN" altLang="en-US" b="1" kern="100" dirty="0">
                <a:solidFill>
                  <a:srgbClr val="30557F"/>
                </a:solidFill>
                <a:latin typeface="+mn-ea"/>
              </a:rPr>
              <a:t>作为其它科学研究的工具</a:t>
            </a:r>
            <a:endParaRPr lang="en-US" altLang="zh-CN" kern="100" dirty="0">
              <a:solidFill>
                <a:schemeClr val="tx1">
                  <a:lumMod val="75000"/>
                  <a:lumOff val="25000"/>
                </a:schemeClr>
              </a:solidFill>
              <a:latin typeface="+mn-ea"/>
            </a:endParaRPr>
          </a:p>
          <a:p>
            <a:pPr marL="284400" algn="just">
              <a:spcBef>
                <a:spcPts val="500"/>
              </a:spcBef>
              <a:spcAft>
                <a:spcPts val="500"/>
              </a:spcAft>
            </a:pPr>
            <a:r>
              <a:rPr lang="zh-CN" altLang="en-US" kern="100" dirty="0">
                <a:solidFill>
                  <a:schemeClr val="tx1">
                    <a:lumMod val="75000"/>
                    <a:lumOff val="25000"/>
                  </a:schemeClr>
                </a:solidFill>
                <a:latin typeface="+mn-ea"/>
              </a:rPr>
              <a:t>科学研究是为了发现新知识。如果神经网络在某些科学问题上效果很好，那说明其可能发现了某种新「知识」，可解释性可以用来揭示它</a:t>
            </a:r>
            <a:endParaRPr lang="en-US" altLang="zh-CN" kern="100" dirty="0">
              <a:solidFill>
                <a:schemeClr val="tx1">
                  <a:lumMod val="75000"/>
                  <a:lumOff val="25000"/>
                </a:schemeClr>
              </a:solidFill>
              <a:latin typeface="+mn-ea"/>
            </a:endParaRPr>
          </a:p>
        </p:txBody>
      </p:sp>
    </p:spTree>
    <p:extLst>
      <p:ext uri="{BB962C8B-B14F-4D97-AF65-F5344CB8AC3E}">
        <p14:creationId xmlns:p14="http://schemas.microsoft.com/office/powerpoint/2010/main" val="382020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卷积神经网络的可解释性分析</a:t>
            </a:r>
          </a:p>
        </p:txBody>
      </p:sp>
      <p:sp>
        <p:nvSpPr>
          <p:cNvPr id="5" name="矩形 4"/>
          <p:cNvSpPr/>
          <p:nvPr/>
        </p:nvSpPr>
        <p:spPr>
          <a:xfrm>
            <a:off x="1150377" y="581294"/>
            <a:ext cx="5092933"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Interpretability Analysis of Convolutional Neural Networks</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03</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3518912" cy="400110"/>
          </a:xfrm>
          <a:prstGeom prst="rect">
            <a:avLst/>
          </a:prstGeom>
        </p:spPr>
        <p:txBody>
          <a:bodyPr wrap="none">
            <a:spAutoFit/>
          </a:bodyPr>
          <a:lstStyle/>
          <a:p>
            <a:pPr fontAlgn="base">
              <a:spcBef>
                <a:spcPct val="0"/>
              </a:spcBef>
              <a:spcAft>
                <a:spcPct val="0"/>
              </a:spcAft>
            </a:pP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卷积神经网络的可解释性分析</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4" name="矩形 13"/>
          <p:cNvSpPr/>
          <p:nvPr/>
        </p:nvSpPr>
        <p:spPr>
          <a:xfrm>
            <a:off x="386912" y="1744834"/>
            <a:ext cx="11382679" cy="3770263"/>
          </a:xfrm>
          <a:prstGeom prst="rect">
            <a:avLst/>
          </a:prstGeom>
        </p:spPr>
        <p:txBody>
          <a:bodyPr wrap="square">
            <a:spAutoFit/>
          </a:bodyPr>
          <a:lstStyle/>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可视化卷积核、特征图</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遮挡、缩放、平移、旋转</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找到能使某个神经元激活的原图像素，或者小图</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b="1" kern="100" dirty="0">
                <a:solidFill>
                  <a:srgbClr val="30557F"/>
                </a:solidFill>
                <a:latin typeface="+mn-ea"/>
              </a:rPr>
              <a:t>基于类激活热力图</a:t>
            </a:r>
            <a:r>
              <a:rPr lang="en-US" altLang="zh-CN" b="1" kern="100" dirty="0">
                <a:solidFill>
                  <a:srgbClr val="30557F"/>
                </a:solidFill>
                <a:latin typeface="+mn-ea"/>
              </a:rPr>
              <a:t>(CAM)</a:t>
            </a:r>
            <a:r>
              <a:rPr lang="zh-CN" altLang="en-US" b="1" kern="100" dirty="0">
                <a:solidFill>
                  <a:srgbClr val="30557F"/>
                </a:solidFill>
                <a:latin typeface="+mn-ea"/>
              </a:rPr>
              <a:t>的可视化</a:t>
            </a:r>
            <a:endParaRPr lang="en-US" altLang="zh-CN" b="1" kern="100" dirty="0">
              <a:solidFill>
                <a:srgbClr val="30557F"/>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语义编码降维可视化</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由语义编码倒推输入的原图</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生成满足某些要求的图像 </a:t>
            </a:r>
            <a:r>
              <a:rPr lang="en-US" altLang="zh-CN" kern="100" dirty="0">
                <a:solidFill>
                  <a:schemeClr val="tx1">
                    <a:lumMod val="75000"/>
                    <a:lumOff val="25000"/>
                  </a:schemeClr>
                </a:solidFill>
                <a:latin typeface="+mn-ea"/>
              </a:rPr>
              <a:t>(</a:t>
            </a:r>
            <a:r>
              <a:rPr lang="zh-CN" altLang="en-US" kern="100" dirty="0">
                <a:solidFill>
                  <a:schemeClr val="tx1">
                    <a:lumMod val="75000"/>
                    <a:lumOff val="25000"/>
                  </a:schemeClr>
                </a:solidFill>
                <a:latin typeface="+mn-ea"/>
              </a:rPr>
              <a:t>某类别预测概率最大</a:t>
            </a:r>
            <a:r>
              <a:rPr lang="en-US" altLang="zh-CN" kern="100" dirty="0">
                <a:solidFill>
                  <a:schemeClr val="tx1">
                    <a:lumMod val="75000"/>
                    <a:lumOff val="25000"/>
                  </a:schemeClr>
                </a:solidFill>
                <a:latin typeface="+mn-ea"/>
              </a:rPr>
              <a:t>)</a:t>
            </a:r>
          </a:p>
        </p:txBody>
      </p:sp>
    </p:spTree>
    <p:extLst>
      <p:ext uri="{BB962C8B-B14F-4D97-AF65-F5344CB8AC3E}">
        <p14:creationId xmlns:p14="http://schemas.microsoft.com/office/powerpoint/2010/main" val="263485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4091185" cy="400110"/>
          </a:xfrm>
          <a:prstGeom prst="rect">
            <a:avLst/>
          </a:prstGeom>
        </p:spPr>
        <p:txBody>
          <a:bodyPr wrap="none">
            <a:spAutoFit/>
          </a:bodyPr>
          <a:lstStyle/>
          <a:p>
            <a:pPr fontAlgn="base">
              <a:spcBef>
                <a:spcPct val="0"/>
              </a:spcBef>
              <a:spcAft>
                <a:spcPct val="0"/>
              </a:spcAft>
            </a:pP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4" name="矩形 13"/>
          <p:cNvSpPr/>
          <p:nvPr/>
        </p:nvSpPr>
        <p:spPr>
          <a:xfrm>
            <a:off x="386912" y="1744834"/>
            <a:ext cx="11382679" cy="1296637"/>
          </a:xfrm>
          <a:prstGeom prst="rect">
            <a:avLst/>
          </a:prstGeom>
        </p:spPr>
        <p:txBody>
          <a:bodyPr wrap="square">
            <a:spAutoFit/>
          </a:bodyPr>
          <a:lstStyle/>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一直以来，深度神经网络的可解释性都被大家诟病，训练一个神经网络被调侃为“炼丹”。所得的模型也像一个“黑盒”一样，给它一个输入，然后得到结果，却不知道模型是如何得出结论的，究竟学习到了什么知识。如果能将其训练或者推理过程可视化，那么可以对其更加深入的理解。</a:t>
            </a:r>
            <a:endParaRPr lang="en-US" altLang="zh-CN" kern="100" dirty="0">
              <a:solidFill>
                <a:schemeClr val="tx1">
                  <a:lumMod val="75000"/>
                  <a:lumOff val="25000"/>
                </a:schemeClr>
              </a:solidFill>
              <a:latin typeface="+mn-ea"/>
            </a:endParaRPr>
          </a:p>
        </p:txBody>
      </p:sp>
      <p:pic>
        <p:nvPicPr>
          <p:cNvPr id="1028" name="Picture 4" descr="在这里插入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7969" y="3148970"/>
            <a:ext cx="6182876" cy="331768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6912" y="3028157"/>
            <a:ext cx="4562312" cy="2713563"/>
          </a:xfrm>
          <a:prstGeom prst="rect">
            <a:avLst/>
          </a:prstGeom>
        </p:spPr>
        <p:txBody>
          <a:bodyPr wrap="square">
            <a:spAutoFit/>
          </a:bodyPr>
          <a:lstStyle/>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而可视化</a:t>
            </a:r>
            <a:r>
              <a:rPr lang="zh-CN" altLang="en-US" b="1" kern="100" dirty="0">
                <a:solidFill>
                  <a:srgbClr val="30557F"/>
                </a:solidFill>
                <a:latin typeface="+mn-ea"/>
              </a:rPr>
              <a:t>类激活热力图</a:t>
            </a:r>
            <a:r>
              <a:rPr lang="zh-CN" altLang="en-US" kern="100" dirty="0">
                <a:solidFill>
                  <a:schemeClr val="tx1">
                    <a:lumMod val="75000"/>
                    <a:lumOff val="25000"/>
                  </a:schemeClr>
                </a:solidFill>
                <a:latin typeface="+mn-ea"/>
              </a:rPr>
              <a:t>能够更进一步地可视化神经网络在预测某一类别时，具体关注了图像的哪些像素。</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右图是一个图像分类任务在几种</a:t>
            </a:r>
            <a:r>
              <a:rPr lang="en-US" altLang="zh-CN" kern="100" dirty="0">
                <a:solidFill>
                  <a:schemeClr val="tx1">
                    <a:lumMod val="75000"/>
                    <a:lumOff val="25000"/>
                  </a:schemeClr>
                </a:solidFill>
                <a:latin typeface="+mn-ea"/>
              </a:rPr>
              <a:t>CAM</a:t>
            </a:r>
            <a:r>
              <a:rPr lang="zh-CN" altLang="en-US" kern="100" dirty="0">
                <a:solidFill>
                  <a:schemeClr val="tx1">
                    <a:lumMod val="75000"/>
                    <a:lumOff val="25000"/>
                  </a:schemeClr>
                </a:solidFill>
                <a:latin typeface="+mn-ea"/>
              </a:rPr>
              <a:t>算法下的热力图，图中色块颜色越红，则说明神经网络对这块的关注度越大。</a:t>
            </a:r>
          </a:p>
        </p:txBody>
      </p:sp>
    </p:spTree>
    <p:extLst>
      <p:ext uri="{BB962C8B-B14F-4D97-AF65-F5344CB8AC3E}">
        <p14:creationId xmlns:p14="http://schemas.microsoft.com/office/powerpoint/2010/main" val="27984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6303713" cy="400110"/>
          </a:xfrm>
          <a:prstGeom prst="rect">
            <a:avLst/>
          </a:prstGeom>
        </p:spPr>
        <p:txBody>
          <a:bodyPr wrap="none">
            <a:spAutoFit/>
          </a:bodyPr>
          <a:lstStyle/>
          <a:p>
            <a:pPr fontAlgn="base">
              <a:spcBef>
                <a:spcPct val="0"/>
              </a:spcBef>
              <a:spcAft>
                <a:spcPct val="0"/>
              </a:spcAft>
            </a:pP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全局平均池化（</a:t>
            </a: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Global Average Pooling</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a:t>
            </a: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GAP</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pic>
        <p:nvPicPr>
          <p:cNvPr id="7" name="图片 6"/>
          <p:cNvPicPr>
            <a:picLocks noChangeAspect="1"/>
          </p:cNvPicPr>
          <p:nvPr/>
        </p:nvPicPr>
        <p:blipFill rotWithShape="1">
          <a:blip r:embed="rId6"/>
          <a:srcRect l="2715" r="3099"/>
          <a:stretch/>
        </p:blipFill>
        <p:spPr>
          <a:xfrm>
            <a:off x="6918960" y="1292517"/>
            <a:ext cx="4914900" cy="2406652"/>
          </a:xfrm>
          <a:prstGeom prst="rect">
            <a:avLst/>
          </a:prstGeom>
        </p:spPr>
      </p:pic>
      <p:sp>
        <p:nvSpPr>
          <p:cNvPr id="15" name="矩形 14"/>
          <p:cNvSpPr/>
          <p:nvPr/>
        </p:nvSpPr>
        <p:spPr>
          <a:xfrm>
            <a:off x="386912" y="1744834"/>
            <a:ext cx="6532048" cy="4333366"/>
          </a:xfrm>
          <a:prstGeom prst="rect">
            <a:avLst/>
          </a:prstGeom>
        </p:spPr>
        <p:txBody>
          <a:bodyPr wrap="square">
            <a:spAutoFit/>
          </a:bodyPr>
          <a:lstStyle/>
          <a:p>
            <a:pPr marL="285750" indent="-285750" algn="just">
              <a:lnSpc>
                <a:spcPct val="150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在常见的卷积神经网络中，全连接层之前的卷积层负责对图像进行特征提取，在获取特征后，</a:t>
            </a:r>
            <a:r>
              <a:rPr lang="zh-CN" altLang="en-US" b="1" kern="100" dirty="0">
                <a:solidFill>
                  <a:srgbClr val="30557F"/>
                </a:solidFill>
                <a:latin typeface="+mn-ea"/>
              </a:rPr>
              <a:t>传统</a:t>
            </a:r>
            <a:r>
              <a:rPr lang="zh-CN" altLang="en-US" kern="100" dirty="0">
                <a:solidFill>
                  <a:schemeClr val="tx1">
                    <a:lumMod val="75000"/>
                    <a:lumOff val="25000"/>
                  </a:schemeClr>
                </a:solidFill>
                <a:latin typeface="+mn-ea"/>
              </a:rPr>
              <a:t>的方法是接上</a:t>
            </a:r>
            <a:r>
              <a:rPr lang="zh-CN" altLang="en-US" b="1" kern="100" dirty="0">
                <a:solidFill>
                  <a:srgbClr val="30557F"/>
                </a:solidFill>
                <a:latin typeface="+mn-ea"/>
              </a:rPr>
              <a:t>全连接层</a:t>
            </a:r>
            <a:r>
              <a:rPr lang="zh-CN" altLang="en-US" kern="100" dirty="0">
                <a:solidFill>
                  <a:schemeClr val="tx1">
                    <a:lumMod val="75000"/>
                    <a:lumOff val="25000"/>
                  </a:schemeClr>
                </a:solidFill>
                <a:latin typeface="+mn-ea"/>
              </a:rPr>
              <a:t>之后再进行激活分类，而</a:t>
            </a:r>
            <a:r>
              <a:rPr lang="en-US" altLang="zh-CN" b="1" kern="100" dirty="0">
                <a:solidFill>
                  <a:srgbClr val="30557F"/>
                </a:solidFill>
                <a:latin typeface="+mn-ea"/>
              </a:rPr>
              <a:t>GAP</a:t>
            </a:r>
            <a:r>
              <a:rPr lang="zh-CN" altLang="en-US" kern="100" dirty="0">
                <a:solidFill>
                  <a:schemeClr val="tx1">
                    <a:lumMod val="75000"/>
                    <a:lumOff val="25000"/>
                  </a:schemeClr>
                </a:solidFill>
                <a:latin typeface="+mn-ea"/>
              </a:rPr>
              <a:t>的思路是使用</a:t>
            </a:r>
            <a:r>
              <a:rPr lang="zh-CN" altLang="en-US" b="1" kern="100" dirty="0">
                <a:solidFill>
                  <a:srgbClr val="30557F"/>
                </a:solidFill>
                <a:latin typeface="+mn-ea"/>
              </a:rPr>
              <a:t>全局平均池化</a:t>
            </a:r>
            <a:r>
              <a:rPr lang="zh-CN" altLang="en-US" kern="100" dirty="0">
                <a:solidFill>
                  <a:schemeClr val="tx1">
                    <a:lumMod val="75000"/>
                    <a:lumOff val="25000"/>
                  </a:schemeClr>
                </a:solidFill>
                <a:latin typeface="+mn-ea"/>
              </a:rPr>
              <a:t>来替代该全连接层</a:t>
            </a:r>
            <a:r>
              <a:rPr lang="en-US" altLang="zh-CN" kern="100" dirty="0">
                <a:solidFill>
                  <a:schemeClr val="tx1">
                    <a:lumMod val="75000"/>
                    <a:lumOff val="25000"/>
                  </a:schemeClr>
                </a:solidFill>
                <a:latin typeface="+mn-ea"/>
              </a:rPr>
              <a:t>(</a:t>
            </a:r>
            <a:r>
              <a:rPr lang="zh-CN" altLang="en-US" kern="100" dirty="0">
                <a:solidFill>
                  <a:schemeClr val="tx1">
                    <a:lumMod val="75000"/>
                    <a:lumOff val="25000"/>
                  </a:schemeClr>
                </a:solidFill>
                <a:latin typeface="+mn-ea"/>
              </a:rPr>
              <a:t>即使用池化层的方式来降维</a:t>
            </a:r>
            <a:r>
              <a:rPr lang="en-US" altLang="zh-CN" kern="100" dirty="0">
                <a:solidFill>
                  <a:schemeClr val="tx1">
                    <a:lumMod val="75000"/>
                    <a:lumOff val="25000"/>
                  </a:schemeClr>
                </a:solidFill>
                <a:latin typeface="+mn-ea"/>
              </a:rPr>
              <a:t>)</a:t>
            </a:r>
            <a:r>
              <a:rPr lang="zh-CN" altLang="en-US" kern="100" dirty="0">
                <a:solidFill>
                  <a:schemeClr val="tx1">
                    <a:lumMod val="75000"/>
                    <a:lumOff val="25000"/>
                  </a:schemeClr>
                </a:solidFill>
                <a:latin typeface="+mn-ea"/>
              </a:rPr>
              <a:t>，更重要的一点是保留了前面各个卷积层和池化层提取到的</a:t>
            </a:r>
            <a:r>
              <a:rPr lang="zh-CN" altLang="en-US" b="1" kern="100" dirty="0">
                <a:solidFill>
                  <a:srgbClr val="30557F"/>
                </a:solidFill>
                <a:latin typeface="+mn-ea"/>
              </a:rPr>
              <a:t>空间信息</a:t>
            </a:r>
            <a:r>
              <a:rPr lang="en-US" altLang="zh-CN" kern="100" dirty="0">
                <a:solidFill>
                  <a:schemeClr val="tx1">
                    <a:lumMod val="75000"/>
                    <a:lumOff val="25000"/>
                  </a:schemeClr>
                </a:solidFill>
                <a:latin typeface="+mn-ea"/>
              </a:rPr>
              <a:t>\</a:t>
            </a:r>
            <a:r>
              <a:rPr lang="zh-CN" altLang="en-US" kern="100" dirty="0">
                <a:solidFill>
                  <a:schemeClr val="tx1">
                    <a:lumMod val="75000"/>
                    <a:lumOff val="25000"/>
                  </a:schemeClr>
                </a:solidFill>
                <a:latin typeface="+mn-ea"/>
              </a:rPr>
              <a:t>语义信息，所以在实际应用中效果提升也较为明显。</a:t>
            </a:r>
            <a:endParaRPr lang="en-US" altLang="zh-CN" kern="100" dirty="0">
              <a:solidFill>
                <a:schemeClr val="tx1">
                  <a:lumMod val="75000"/>
                  <a:lumOff val="25000"/>
                </a:schemeClr>
              </a:solidFill>
              <a:latin typeface="+mn-ea"/>
            </a:endParaRPr>
          </a:p>
          <a:p>
            <a:pPr marL="285750" indent="-285750" algn="just">
              <a:lnSpc>
                <a:spcPct val="150000"/>
              </a:lnSpc>
              <a:spcBef>
                <a:spcPts val="500"/>
              </a:spcBef>
              <a:spcAft>
                <a:spcPts val="500"/>
              </a:spcAft>
              <a:buFont typeface="Arial" panose="020B0604020202020204" pitchFamily="34" charset="0"/>
              <a:buChar char="•"/>
            </a:pPr>
            <a:r>
              <a:rPr lang="zh-CN" altLang="en-US" b="1" kern="100" dirty="0">
                <a:solidFill>
                  <a:srgbClr val="30557F"/>
                </a:solidFill>
                <a:latin typeface="+mn-ea"/>
              </a:rPr>
              <a:t>全局平均池化</a:t>
            </a:r>
            <a:r>
              <a:rPr lang="en-US" altLang="zh-CN" kern="100" baseline="30000" dirty="0">
                <a:solidFill>
                  <a:schemeClr val="tx1">
                    <a:lumMod val="75000"/>
                    <a:lumOff val="25000"/>
                  </a:schemeClr>
                </a:solidFill>
                <a:latin typeface="+mn-ea"/>
              </a:rPr>
              <a:t>[1]</a:t>
            </a:r>
            <a:r>
              <a:rPr lang="zh-CN" altLang="en-US" kern="100" dirty="0">
                <a:solidFill>
                  <a:schemeClr val="tx1">
                    <a:lumMod val="75000"/>
                    <a:lumOff val="25000"/>
                  </a:schemeClr>
                </a:solidFill>
                <a:latin typeface="+mn-ea"/>
              </a:rPr>
              <a:t>使用一个标量来间接代表全卷积层的最后一层的一个</a:t>
            </a:r>
            <a:r>
              <a:rPr lang="en-US" altLang="zh-CN" kern="100" dirty="0">
                <a:solidFill>
                  <a:schemeClr val="tx1">
                    <a:lumMod val="75000"/>
                    <a:lumOff val="25000"/>
                  </a:schemeClr>
                </a:solidFill>
                <a:latin typeface="+mn-ea"/>
              </a:rPr>
              <a:t>Channel</a:t>
            </a:r>
            <a:r>
              <a:rPr lang="zh-CN" altLang="en-US" kern="100" dirty="0">
                <a:solidFill>
                  <a:schemeClr val="tx1">
                    <a:lumMod val="75000"/>
                    <a:lumOff val="25000"/>
                  </a:schemeClr>
                </a:solidFill>
                <a:latin typeface="+mn-ea"/>
              </a:rPr>
              <a:t>，具体的做法是对</a:t>
            </a:r>
            <a:r>
              <a:rPr lang="en-US" altLang="zh-CN" kern="100" dirty="0">
                <a:solidFill>
                  <a:schemeClr val="tx1">
                    <a:lumMod val="75000"/>
                    <a:lumOff val="25000"/>
                  </a:schemeClr>
                </a:solidFill>
                <a:latin typeface="+mn-ea"/>
              </a:rPr>
              <a:t>Channel</a:t>
            </a:r>
            <a:r>
              <a:rPr lang="zh-CN" altLang="en-US" kern="100" dirty="0">
                <a:solidFill>
                  <a:schemeClr val="tx1">
                    <a:lumMod val="75000"/>
                    <a:lumOff val="25000"/>
                  </a:schemeClr>
                </a:solidFill>
                <a:latin typeface="+mn-ea"/>
              </a:rPr>
              <a:t>取平均值。他可以取代全连接层，避免使用全连接层导致参数量爆炸，还可以减少参数量、防止过拟合。</a:t>
            </a:r>
          </a:p>
        </p:txBody>
      </p:sp>
      <p:pic>
        <p:nvPicPr>
          <p:cNvPr id="10" name="图片 9"/>
          <p:cNvPicPr>
            <a:picLocks noChangeAspect="1"/>
          </p:cNvPicPr>
          <p:nvPr/>
        </p:nvPicPr>
        <p:blipFill>
          <a:blip r:embed="rId7"/>
          <a:stretch>
            <a:fillRect/>
          </a:stretch>
        </p:blipFill>
        <p:spPr>
          <a:xfrm>
            <a:off x="6918960" y="3743556"/>
            <a:ext cx="4899798" cy="2797866"/>
          </a:xfrm>
          <a:prstGeom prst="rect">
            <a:avLst/>
          </a:prstGeom>
        </p:spPr>
      </p:pic>
      <p:sp>
        <p:nvSpPr>
          <p:cNvPr id="9" name="矩形 8"/>
          <p:cNvSpPr/>
          <p:nvPr/>
        </p:nvSpPr>
        <p:spPr>
          <a:xfrm>
            <a:off x="479922" y="6282978"/>
            <a:ext cx="11232156" cy="307777"/>
          </a:xfrm>
          <a:prstGeom prst="rect">
            <a:avLst/>
          </a:prstGeom>
        </p:spPr>
        <p:txBody>
          <a:bodyPr wrap="square">
            <a:spAutoFit/>
          </a:bodyPr>
          <a:lstStyle/>
          <a:p>
            <a:r>
              <a:rPr lang="en-US" altLang="zh-CN" sz="1400" kern="100" dirty="0">
                <a:solidFill>
                  <a:schemeClr val="tx1">
                    <a:lumMod val="75000"/>
                    <a:lumOff val="25000"/>
                  </a:schemeClr>
                </a:solidFill>
                <a:latin typeface="Times New Roman" panose="02020603050405020304" pitchFamily="18" charset="0"/>
              </a:rPr>
              <a:t>[1] Lin M, Chen Q, Yan S. Network in network[J]. </a:t>
            </a:r>
            <a:r>
              <a:rPr lang="en-US" altLang="zh-CN" sz="1400" kern="100" dirty="0" err="1">
                <a:solidFill>
                  <a:schemeClr val="tx1">
                    <a:lumMod val="75000"/>
                    <a:lumOff val="25000"/>
                  </a:schemeClr>
                </a:solidFill>
                <a:latin typeface="Times New Roman" panose="02020603050405020304" pitchFamily="18" charset="0"/>
              </a:rPr>
              <a:t>arXiv</a:t>
            </a:r>
            <a:r>
              <a:rPr lang="en-US" altLang="zh-CN" sz="1400" kern="100" dirty="0">
                <a:solidFill>
                  <a:schemeClr val="tx1">
                    <a:lumMod val="75000"/>
                    <a:lumOff val="25000"/>
                  </a:schemeClr>
                </a:solidFill>
                <a:latin typeface="Times New Roman" panose="02020603050405020304" pitchFamily="18" charset="0"/>
              </a:rPr>
              <a:t> preprint arXiv:1312.4400, 2013.</a:t>
            </a:r>
            <a:endParaRPr lang="zh-CN" altLang="en-US" sz="1400" kern="100" dirty="0">
              <a:solidFill>
                <a:schemeClr val="tx1">
                  <a:lumMod val="75000"/>
                  <a:lumOff val="25000"/>
                </a:schemeClr>
              </a:solidFill>
              <a:latin typeface="Times New Roman" panose="02020603050405020304" pitchFamily="18" charset="0"/>
            </a:endParaRPr>
          </a:p>
        </p:txBody>
      </p:sp>
    </p:spTree>
    <p:extLst>
      <p:ext uri="{BB962C8B-B14F-4D97-AF65-F5344CB8AC3E}">
        <p14:creationId xmlns:p14="http://schemas.microsoft.com/office/powerpoint/2010/main" val="104372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5403018" cy="400110"/>
          </a:xfrm>
          <a:prstGeom prst="rect">
            <a:avLst/>
          </a:prstGeom>
        </p:spPr>
        <p:txBody>
          <a:bodyPr wrap="none">
            <a:spAutoFit/>
          </a:bodyPr>
          <a:lstStyle/>
          <a:p>
            <a:pPr fontAlgn="base">
              <a:spcBef>
                <a:spcPct val="0"/>
              </a:spcBef>
              <a:spcAft>
                <a:spcPct val="0"/>
              </a:spcAft>
            </a:pP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类激活热力图</a:t>
            </a: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(Class Activation Map, CAM)</a:t>
            </a:r>
            <a:endPar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endParaRP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5" name="矩形 14"/>
          <p:cNvSpPr/>
          <p:nvPr/>
        </p:nvSpPr>
        <p:spPr>
          <a:xfrm>
            <a:off x="386912" y="1744834"/>
            <a:ext cx="3415468" cy="3876126"/>
          </a:xfrm>
          <a:prstGeom prst="rect">
            <a:avLst/>
          </a:prstGeom>
        </p:spPr>
        <p:txBody>
          <a:bodyPr wrap="square">
            <a:spAutoFit/>
          </a:bodyPr>
          <a:lstStyle/>
          <a:p>
            <a:pPr marL="285750" indent="-285750" algn="just">
              <a:lnSpc>
                <a:spcPct val="125000"/>
              </a:lnSpc>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全局平均池化层的简单修改与</a:t>
            </a:r>
            <a:r>
              <a:rPr lang="zh-CN" altLang="en-US" b="1" kern="100" dirty="0">
                <a:solidFill>
                  <a:srgbClr val="30557F"/>
                </a:solidFill>
                <a:latin typeface="+mn-ea"/>
              </a:rPr>
              <a:t>类激活热力图</a:t>
            </a:r>
            <a:r>
              <a:rPr lang="en-US" altLang="zh-CN" kern="100" baseline="30000" dirty="0">
                <a:solidFill>
                  <a:schemeClr val="tx1">
                    <a:lumMod val="75000"/>
                    <a:lumOff val="25000"/>
                  </a:schemeClr>
                </a:solidFill>
                <a:latin typeface="+mn-ea"/>
              </a:rPr>
              <a:t>[2]</a:t>
            </a:r>
            <a:r>
              <a:rPr lang="zh-CN" altLang="en-US" kern="100" dirty="0">
                <a:solidFill>
                  <a:schemeClr val="tx1">
                    <a:lumMod val="75000"/>
                    <a:lumOff val="25000"/>
                  </a:schemeClr>
                </a:solidFill>
                <a:latin typeface="+mn-ea"/>
              </a:rPr>
              <a:t>（</a:t>
            </a:r>
            <a:r>
              <a:rPr lang="en-US" altLang="zh-CN" kern="100" dirty="0">
                <a:solidFill>
                  <a:schemeClr val="tx1">
                    <a:lumMod val="75000"/>
                    <a:lumOff val="25000"/>
                  </a:schemeClr>
                </a:solidFill>
                <a:latin typeface="+mn-ea"/>
              </a:rPr>
              <a:t>CAM</a:t>
            </a:r>
            <a:r>
              <a:rPr lang="zh-CN" altLang="en-US" kern="100" dirty="0">
                <a:solidFill>
                  <a:schemeClr val="tx1">
                    <a:lumMod val="75000"/>
                    <a:lumOff val="25000"/>
                  </a:schemeClr>
                </a:solidFill>
                <a:latin typeface="+mn-ea"/>
              </a:rPr>
              <a:t>）相结合，该技术允许经过分类训练的</a:t>
            </a:r>
            <a:r>
              <a:rPr lang="en-US" altLang="zh-CN" kern="100" dirty="0">
                <a:solidFill>
                  <a:schemeClr val="tx1">
                    <a:lumMod val="75000"/>
                    <a:lumOff val="25000"/>
                  </a:schemeClr>
                </a:solidFill>
                <a:latin typeface="+mn-ea"/>
              </a:rPr>
              <a:t>CNN</a:t>
            </a:r>
            <a:r>
              <a:rPr lang="zh-CN" altLang="en-US" kern="100" dirty="0">
                <a:solidFill>
                  <a:schemeClr val="tx1">
                    <a:lumMod val="75000"/>
                    <a:lumOff val="25000"/>
                  </a:schemeClr>
                </a:solidFill>
                <a:latin typeface="+mn-ea"/>
              </a:rPr>
              <a:t>同时进行分类和定位改类特定的图像区域例如用于刷牙的牙刷和用于砍树的链锯。从图中可以看到，神经网络对牙刷、链锯、人脸的部分注意力更集中，即神经网络通过这些特征对图像进行了分类。</a:t>
            </a:r>
            <a:endParaRPr lang="en-US" altLang="zh-CN" kern="100" dirty="0">
              <a:solidFill>
                <a:schemeClr val="tx1">
                  <a:lumMod val="75000"/>
                  <a:lumOff val="25000"/>
                </a:schemeClr>
              </a:solidFill>
              <a:latin typeface="+mn-ea"/>
            </a:endParaRPr>
          </a:p>
        </p:txBody>
      </p:sp>
      <p:sp>
        <p:nvSpPr>
          <p:cNvPr id="9" name="矩形 8"/>
          <p:cNvSpPr/>
          <p:nvPr/>
        </p:nvSpPr>
        <p:spPr>
          <a:xfrm>
            <a:off x="479922" y="6048201"/>
            <a:ext cx="11232156" cy="523220"/>
          </a:xfrm>
          <a:prstGeom prst="rect">
            <a:avLst/>
          </a:prstGeom>
        </p:spPr>
        <p:txBody>
          <a:bodyPr wrap="square">
            <a:spAutoFit/>
          </a:bodyPr>
          <a:lstStyle/>
          <a:p>
            <a:r>
              <a:rPr lang="en-US" altLang="zh-CN" sz="1400" kern="100" dirty="0">
                <a:solidFill>
                  <a:schemeClr val="tx1">
                    <a:lumMod val="75000"/>
                    <a:lumOff val="25000"/>
                  </a:schemeClr>
                </a:solidFill>
                <a:latin typeface="Times New Roman" panose="02020603050405020304" pitchFamily="18" charset="0"/>
              </a:rPr>
              <a:t>[2] Zhou B, </a:t>
            </a:r>
            <a:r>
              <a:rPr lang="en-US" altLang="zh-CN" sz="1400" kern="100" dirty="0" err="1">
                <a:solidFill>
                  <a:schemeClr val="tx1">
                    <a:lumMod val="75000"/>
                    <a:lumOff val="25000"/>
                  </a:schemeClr>
                </a:solidFill>
                <a:latin typeface="Times New Roman" panose="02020603050405020304" pitchFamily="18" charset="0"/>
              </a:rPr>
              <a:t>Khosla</a:t>
            </a:r>
            <a:r>
              <a:rPr lang="en-US" altLang="zh-CN" sz="1400" kern="100" dirty="0">
                <a:solidFill>
                  <a:schemeClr val="tx1">
                    <a:lumMod val="75000"/>
                    <a:lumOff val="25000"/>
                  </a:schemeClr>
                </a:solidFill>
                <a:latin typeface="Times New Roman" panose="02020603050405020304" pitchFamily="18" charset="0"/>
              </a:rPr>
              <a:t> A, </a:t>
            </a:r>
            <a:r>
              <a:rPr lang="en-US" altLang="zh-CN" sz="1400" kern="100" dirty="0" err="1">
                <a:solidFill>
                  <a:schemeClr val="tx1">
                    <a:lumMod val="75000"/>
                    <a:lumOff val="25000"/>
                  </a:schemeClr>
                </a:solidFill>
                <a:latin typeface="Times New Roman" panose="02020603050405020304" pitchFamily="18" charset="0"/>
              </a:rPr>
              <a:t>Lapedriza</a:t>
            </a:r>
            <a:r>
              <a:rPr lang="en-US" altLang="zh-CN" sz="1400" kern="100" dirty="0">
                <a:solidFill>
                  <a:schemeClr val="tx1">
                    <a:lumMod val="75000"/>
                    <a:lumOff val="25000"/>
                  </a:schemeClr>
                </a:solidFill>
                <a:latin typeface="Times New Roman" panose="02020603050405020304" pitchFamily="18" charset="0"/>
              </a:rPr>
              <a:t> A, et al. Learning deep features for discriminative localization[C]//Proceedings of the IEEE conference on computer vision and pattern recognition. 2016: 2921-2929.</a:t>
            </a:r>
            <a:endParaRPr lang="zh-CN" altLang="en-US" sz="1400" kern="100" dirty="0">
              <a:solidFill>
                <a:schemeClr val="tx1">
                  <a:lumMod val="75000"/>
                  <a:lumOff val="25000"/>
                </a:schemeClr>
              </a:solidFill>
              <a:latin typeface="Times New Roman" panose="02020603050405020304" pitchFamily="18" charset="0"/>
            </a:endParaRPr>
          </a:p>
        </p:txBody>
      </p:sp>
      <p:pic>
        <p:nvPicPr>
          <p:cNvPr id="2" name="图片 1"/>
          <p:cNvPicPr>
            <a:picLocks noChangeAspect="1"/>
          </p:cNvPicPr>
          <p:nvPr/>
        </p:nvPicPr>
        <p:blipFill>
          <a:blip r:embed="rId6"/>
          <a:stretch>
            <a:fillRect/>
          </a:stretch>
        </p:blipFill>
        <p:spPr>
          <a:xfrm>
            <a:off x="3952403" y="1862953"/>
            <a:ext cx="7881191" cy="3686874"/>
          </a:xfrm>
          <a:prstGeom prst="rect">
            <a:avLst/>
          </a:prstGeom>
        </p:spPr>
      </p:pic>
      <p:sp>
        <p:nvSpPr>
          <p:cNvPr id="14" name="矩形 13"/>
          <p:cNvSpPr/>
          <p:nvPr/>
        </p:nvSpPr>
        <p:spPr>
          <a:xfrm>
            <a:off x="5665798" y="5503443"/>
            <a:ext cx="646331" cy="369332"/>
          </a:xfrm>
          <a:prstGeom prst="rect">
            <a:avLst/>
          </a:prstGeom>
        </p:spPr>
        <p:txBody>
          <a:bodyPr wrap="none">
            <a:spAutoFit/>
          </a:bodyPr>
          <a:lstStyle/>
          <a:p>
            <a:r>
              <a:rPr lang="zh-CN" altLang="en-US" kern="100" dirty="0">
                <a:solidFill>
                  <a:schemeClr val="tx1">
                    <a:lumMod val="75000"/>
                    <a:lumOff val="25000"/>
                  </a:schemeClr>
                </a:solidFill>
                <a:latin typeface="+mn-ea"/>
              </a:rPr>
              <a:t>刷牙</a:t>
            </a:r>
            <a:endParaRPr lang="zh-CN" altLang="en-US" dirty="0"/>
          </a:p>
        </p:txBody>
      </p:sp>
      <p:sp>
        <p:nvSpPr>
          <p:cNvPr id="17" name="矩形 16"/>
          <p:cNvSpPr/>
          <p:nvPr/>
        </p:nvSpPr>
        <p:spPr>
          <a:xfrm>
            <a:off x="9427902" y="5503443"/>
            <a:ext cx="646331" cy="369332"/>
          </a:xfrm>
          <a:prstGeom prst="rect">
            <a:avLst/>
          </a:prstGeom>
        </p:spPr>
        <p:txBody>
          <a:bodyPr wrap="none">
            <a:spAutoFit/>
          </a:bodyPr>
          <a:lstStyle/>
          <a:p>
            <a:r>
              <a:rPr lang="zh-CN" altLang="en-US" kern="100" dirty="0">
                <a:solidFill>
                  <a:schemeClr val="tx1">
                    <a:lumMod val="75000"/>
                    <a:lumOff val="25000"/>
                  </a:schemeClr>
                </a:solidFill>
                <a:latin typeface="+mn-ea"/>
              </a:rPr>
              <a:t>砍树</a:t>
            </a:r>
            <a:endParaRPr lang="zh-CN" altLang="en-US" dirty="0"/>
          </a:p>
        </p:txBody>
      </p:sp>
    </p:spTree>
    <p:extLst>
      <p:ext uri="{BB962C8B-B14F-4D97-AF65-F5344CB8AC3E}">
        <p14:creationId xmlns:p14="http://schemas.microsoft.com/office/powerpoint/2010/main" val="2936195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1840568" cy="400110"/>
          </a:xfrm>
          <a:prstGeom prst="rect">
            <a:avLst/>
          </a:prstGeom>
        </p:spPr>
        <p:txBody>
          <a:bodyPr wrap="none">
            <a:spAutoFit/>
          </a:bodyPr>
          <a:lstStyle/>
          <a:p>
            <a:pPr fontAlgn="base">
              <a:spcBef>
                <a:spcPct val="0"/>
              </a:spcBef>
              <a:spcAft>
                <a:spcPct val="0"/>
              </a:spcAft>
            </a:pP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算法原理</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p:sp>
        <p:nvSpPr>
          <p:cNvPr id="15" name="矩形 14"/>
          <p:cNvSpPr/>
          <p:nvPr/>
        </p:nvSpPr>
        <p:spPr>
          <a:xfrm>
            <a:off x="386912" y="1744834"/>
            <a:ext cx="11252638" cy="923330"/>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如下图是个分类网络，他的过程实际上就是一个新的</a:t>
            </a:r>
            <a:r>
              <a:rPr lang="en-US" altLang="zh-CN" kern="100" dirty="0">
                <a:solidFill>
                  <a:schemeClr val="tx1">
                    <a:lumMod val="75000"/>
                    <a:lumOff val="25000"/>
                  </a:schemeClr>
                </a:solidFill>
                <a:latin typeface="+mn-ea"/>
              </a:rPr>
              <a:t>CNN</a:t>
            </a:r>
            <a:r>
              <a:rPr lang="zh-CN" altLang="en-US" kern="100" dirty="0">
                <a:solidFill>
                  <a:schemeClr val="tx1">
                    <a:lumMod val="75000"/>
                    <a:lumOff val="25000"/>
                  </a:schemeClr>
                </a:solidFill>
                <a:latin typeface="+mn-ea"/>
              </a:rPr>
              <a:t>网络：从输入图像，到</a:t>
            </a:r>
            <a:r>
              <a:rPr lang="en-US" altLang="zh-CN" kern="100" dirty="0">
                <a:solidFill>
                  <a:schemeClr val="tx1">
                    <a:lumMod val="75000"/>
                    <a:lumOff val="25000"/>
                  </a:schemeClr>
                </a:solidFill>
                <a:latin typeface="+mn-ea"/>
              </a:rPr>
              <a:t>CNN</a:t>
            </a:r>
            <a:r>
              <a:rPr lang="zh-CN" altLang="en-US" kern="100" dirty="0">
                <a:solidFill>
                  <a:schemeClr val="tx1">
                    <a:lumMod val="75000"/>
                    <a:lumOff val="25000"/>
                  </a:schemeClr>
                </a:solidFill>
                <a:latin typeface="+mn-ea"/>
              </a:rPr>
              <a:t>网络，</a:t>
            </a:r>
            <a:r>
              <a:rPr lang="zh-CN" altLang="en-US" b="1" kern="100" dirty="0">
                <a:solidFill>
                  <a:srgbClr val="30557F"/>
                </a:solidFill>
                <a:latin typeface="+mn-ea"/>
              </a:rPr>
              <a:t>最后一层的卷积层</a:t>
            </a:r>
            <a:r>
              <a:rPr lang="zh-CN" altLang="en-US" kern="100" dirty="0">
                <a:solidFill>
                  <a:schemeClr val="tx1">
                    <a:lumMod val="75000"/>
                    <a:lumOff val="25000"/>
                  </a:schemeClr>
                </a:solidFill>
                <a:latin typeface="+mn-ea"/>
              </a:rPr>
              <a:t>（</a:t>
            </a:r>
            <a:r>
              <a:rPr lang="en-US" altLang="zh-CN" kern="100" dirty="0">
                <a:solidFill>
                  <a:schemeClr val="tx1">
                    <a:lumMod val="75000"/>
                    <a:lumOff val="25000"/>
                  </a:schemeClr>
                </a:solidFill>
                <a:latin typeface="+mn-ea"/>
              </a:rPr>
              <a:t>512</a:t>
            </a:r>
            <a:r>
              <a:rPr lang="zh-CN" altLang="en-US" kern="100" dirty="0">
                <a:solidFill>
                  <a:schemeClr val="tx1">
                    <a:lumMod val="75000"/>
                    <a:lumOff val="25000"/>
                  </a:schemeClr>
                </a:solidFill>
                <a:latin typeface="+mn-ea"/>
              </a:rPr>
              <a:t>个</a:t>
            </a:r>
            <a:r>
              <a:rPr lang="en-US" altLang="zh-CN" kern="100" dirty="0">
                <a:solidFill>
                  <a:schemeClr val="tx1">
                    <a:lumMod val="75000"/>
                    <a:lumOff val="25000"/>
                  </a:schemeClr>
                </a:solidFill>
                <a:latin typeface="+mn-ea"/>
              </a:rPr>
              <a:t>Channel</a:t>
            </a:r>
            <a:r>
              <a:rPr lang="zh-CN" altLang="en-US" kern="100" dirty="0">
                <a:solidFill>
                  <a:schemeClr val="tx1">
                    <a:lumMod val="75000"/>
                    <a:lumOff val="25000"/>
                  </a:schemeClr>
                </a:solidFill>
                <a:latin typeface="+mn-ea"/>
              </a:rPr>
              <a:t>）接到</a:t>
            </a:r>
            <a:r>
              <a:rPr lang="en-US" altLang="zh-CN" b="1" kern="100" dirty="0">
                <a:solidFill>
                  <a:srgbClr val="30557F"/>
                </a:solidFill>
                <a:latin typeface="+mn-ea"/>
              </a:rPr>
              <a:t>GAP</a:t>
            </a:r>
            <a:r>
              <a:rPr lang="zh-CN" altLang="en-US" kern="100" dirty="0">
                <a:solidFill>
                  <a:schemeClr val="tx1">
                    <a:lumMod val="75000"/>
                    <a:lumOff val="25000"/>
                  </a:schemeClr>
                </a:solidFill>
                <a:latin typeface="+mn-ea"/>
              </a:rPr>
              <a:t>。从</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中可以得到</a:t>
            </a:r>
            <a:r>
              <a:rPr lang="en-US" altLang="zh-CN" kern="100" dirty="0">
                <a:solidFill>
                  <a:schemeClr val="tx1">
                    <a:lumMod val="75000"/>
                    <a:lumOff val="25000"/>
                  </a:schemeClr>
                </a:solidFill>
                <a:latin typeface="+mn-ea"/>
              </a:rPr>
              <a:t>512</a:t>
            </a:r>
            <a:r>
              <a:rPr lang="zh-CN" altLang="en-US" kern="100" dirty="0">
                <a:solidFill>
                  <a:schemeClr val="tx1">
                    <a:lumMod val="75000"/>
                    <a:lumOff val="25000"/>
                  </a:schemeClr>
                </a:solidFill>
                <a:latin typeface="+mn-ea"/>
              </a:rPr>
              <a:t>个平均值，即</a:t>
            </a:r>
            <a:r>
              <a:rPr lang="en-US" altLang="zh-CN" kern="100" dirty="0">
                <a:solidFill>
                  <a:schemeClr val="tx1">
                    <a:lumMod val="75000"/>
                    <a:lumOff val="25000"/>
                  </a:schemeClr>
                </a:solidFill>
                <a:latin typeface="+mn-ea"/>
              </a:rPr>
              <a:t>512</a:t>
            </a:r>
            <a:r>
              <a:rPr lang="zh-CN" altLang="en-US" kern="100" dirty="0">
                <a:solidFill>
                  <a:schemeClr val="tx1">
                    <a:lumMod val="75000"/>
                    <a:lumOff val="25000"/>
                  </a:schemeClr>
                </a:solidFill>
                <a:latin typeface="+mn-ea"/>
              </a:rPr>
              <a:t>个特征，最后的线性层实际上就是对得到的</a:t>
            </a:r>
            <a:r>
              <a:rPr lang="en-US" altLang="zh-CN" kern="100" dirty="0">
                <a:solidFill>
                  <a:schemeClr val="tx1">
                    <a:lumMod val="75000"/>
                    <a:lumOff val="25000"/>
                  </a:schemeClr>
                </a:solidFill>
                <a:latin typeface="+mn-ea"/>
              </a:rPr>
              <a:t>512</a:t>
            </a:r>
            <a:r>
              <a:rPr lang="zh-CN" altLang="en-US" kern="100" dirty="0">
                <a:solidFill>
                  <a:schemeClr val="tx1">
                    <a:lumMod val="75000"/>
                    <a:lumOff val="25000"/>
                  </a:schemeClr>
                </a:solidFill>
                <a:latin typeface="+mn-ea"/>
              </a:rPr>
              <a:t>个特征让神经网络去学习哪个的</a:t>
            </a:r>
            <a:r>
              <a:rPr lang="zh-CN" altLang="en-US" b="1" kern="100" dirty="0">
                <a:solidFill>
                  <a:srgbClr val="30557F"/>
                </a:solidFill>
                <a:latin typeface="+mn-ea"/>
              </a:rPr>
              <a:t>权重</a:t>
            </a:r>
            <a:r>
              <a:rPr lang="zh-CN" altLang="en-US" kern="100" dirty="0">
                <a:solidFill>
                  <a:schemeClr val="tx1">
                    <a:lumMod val="75000"/>
                    <a:lumOff val="25000"/>
                  </a:schemeClr>
                </a:solidFill>
                <a:latin typeface="+mn-ea"/>
              </a:rPr>
              <a:t>更大，最后得到最后的预测结果。</a:t>
            </a:r>
          </a:p>
        </p:txBody>
      </p:sp>
      <p:sp>
        <p:nvSpPr>
          <p:cNvPr id="22" name="矩形 21"/>
          <p:cNvSpPr/>
          <p:nvPr/>
        </p:nvSpPr>
        <p:spPr>
          <a:xfrm>
            <a:off x="361368" y="2668164"/>
            <a:ext cx="3218027" cy="3544560"/>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将最后训练的权重与最后一层卷积的图像进行加权求和后经过</a:t>
            </a:r>
            <a:r>
              <a:rPr lang="en-US" altLang="zh-CN" kern="100" dirty="0">
                <a:solidFill>
                  <a:schemeClr val="tx1">
                    <a:lumMod val="75000"/>
                    <a:lumOff val="25000"/>
                  </a:schemeClr>
                </a:solidFill>
                <a:latin typeface="+mn-ea"/>
              </a:rPr>
              <a:t>ReLU</a:t>
            </a:r>
            <a:r>
              <a:rPr lang="zh-CN" altLang="en-US" kern="100" dirty="0">
                <a:solidFill>
                  <a:schemeClr val="tx1">
                    <a:lumMod val="75000"/>
                    <a:lumOff val="25000"/>
                  </a:schemeClr>
                </a:solidFill>
                <a:latin typeface="+mn-ea"/>
              </a:rPr>
              <a:t>激活函数，最后再经过上采样（双线性插值）到与原始图像相同尺寸，既可以得到</a:t>
            </a:r>
            <a:r>
              <a:rPr lang="zh-CN" altLang="en-US" b="1" kern="100" dirty="0">
                <a:solidFill>
                  <a:srgbClr val="30557F"/>
                </a:solidFill>
                <a:latin typeface="+mn-ea"/>
              </a:rPr>
              <a:t>类激活热力图</a:t>
            </a:r>
            <a:endParaRPr lang="en-US" altLang="zh-CN" b="1" kern="100" dirty="0">
              <a:solidFill>
                <a:srgbClr val="30557F"/>
              </a:solidFill>
              <a:latin typeface="+mn-ea"/>
            </a:endParaRPr>
          </a:p>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如右图，神经网络分类结果为</a:t>
            </a:r>
            <a:r>
              <a:rPr lang="en-US" altLang="zh-CN" kern="100" dirty="0">
                <a:solidFill>
                  <a:schemeClr val="tx1">
                    <a:lumMod val="75000"/>
                    <a:lumOff val="25000"/>
                  </a:schemeClr>
                </a:solidFill>
                <a:latin typeface="+mn-ea"/>
              </a:rPr>
              <a:t>Australian terrier</a:t>
            </a:r>
            <a:r>
              <a:rPr lang="zh-CN" altLang="en-US" kern="100" dirty="0">
                <a:solidFill>
                  <a:schemeClr val="tx1">
                    <a:lumMod val="75000"/>
                    <a:lumOff val="25000"/>
                  </a:schemeClr>
                </a:solidFill>
                <a:latin typeface="+mn-ea"/>
              </a:rPr>
              <a:t>（澳大利亚梗，一种狗），则生成的热力图可以看到神经网络将大部分注意力集中在狗的身体和脸部。</a:t>
            </a:r>
          </a:p>
        </p:txBody>
      </p:sp>
      <p:pic>
        <p:nvPicPr>
          <p:cNvPr id="17" name="图片 16"/>
          <p:cNvPicPr>
            <a:picLocks noChangeAspect="1"/>
          </p:cNvPicPr>
          <p:nvPr/>
        </p:nvPicPr>
        <p:blipFill>
          <a:blip r:embed="rId6"/>
          <a:stretch>
            <a:fillRect/>
          </a:stretch>
        </p:blipFill>
        <p:spPr>
          <a:xfrm>
            <a:off x="3579395" y="2756477"/>
            <a:ext cx="8125006" cy="3674110"/>
          </a:xfrm>
          <a:prstGeom prst="rect">
            <a:avLst/>
          </a:prstGeom>
        </p:spPr>
      </p:pic>
      <mc:AlternateContent xmlns:mc="http://schemas.openxmlformats.org/markup-compatibility/2006" xmlns:a14="http://schemas.microsoft.com/office/drawing/2010/main">
        <mc:Choice Requires="a14">
          <p:sp>
            <p:nvSpPr>
              <p:cNvPr id="14" name="文本框 13"/>
              <p:cNvSpPr txBox="1"/>
              <p:nvPr/>
            </p:nvSpPr>
            <p:spPr>
              <a:xfrm>
                <a:off x="3787861" y="4447129"/>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3</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256×256</m:t>
                      </m:r>
                    </m:oMath>
                  </m:oMathPara>
                </a14:m>
                <a:endParaRPr lang="zh-CN" altLang="en-US" sz="1400"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787861" y="4447129"/>
                <a:ext cx="1161408" cy="215444"/>
              </a:xfrm>
              <a:prstGeom prst="rect">
                <a:avLst/>
              </a:prstGeom>
              <a:blipFill rotWithShape="0">
                <a:blip r:embed="rId7"/>
                <a:stretch>
                  <a:fillRect l="-2618" r="-2618"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880603" y="4339407"/>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880603" y="4339407"/>
                <a:ext cx="1161408" cy="215444"/>
              </a:xfrm>
              <a:prstGeom prst="rect">
                <a:avLst/>
              </a:prstGeom>
              <a:blipFill rotWithShape="0">
                <a:blip r:embed="rId8"/>
                <a:stretch>
                  <a:fillRect l="-3158" r="-263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9537314" y="4295053"/>
                <a:ext cx="34785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512</m:t>
                      </m:r>
                    </m:oMath>
                  </m:oMathPara>
                </a14:m>
                <a:endParaRPr lang="zh-CN" altLang="en-US" sz="1400"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9537314" y="4295053"/>
                <a:ext cx="347852" cy="215444"/>
              </a:xfrm>
              <a:prstGeom prst="rect">
                <a:avLst/>
              </a:prstGeom>
              <a:blipFill rotWithShape="0">
                <a:blip r:embed="rId9"/>
                <a:stretch>
                  <a:fillRect l="-12281" r="-8772" b="-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485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236889" y="1164425"/>
            <a:ext cx="11718222" cy="5484025"/>
          </a:xfrm>
          <a:prstGeom prst="roundRect">
            <a:avLst>
              <a:gd name="adj" fmla="val 2678"/>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prstClr val="white"/>
              </a:solidFill>
              <a:latin typeface="等线" panose="02010600030101010101" charset="-122"/>
              <a:ea typeface="等线" panose="02010600030101010101" charset="-122"/>
            </a:endParaRPr>
          </a:p>
        </p:txBody>
      </p:sp>
      <p:pic>
        <p:nvPicPr>
          <p:cNvPr id="2097160" name="图片 1"/>
          <p:cNvPicPr>
            <a:picLocks noChangeAspect="1"/>
          </p:cNvPicPr>
          <p:nvPr/>
        </p:nvPicPr>
        <p:blipFill>
          <a:blip r:embed="rId3" cstate="print"/>
          <a:stretch>
            <a:fillRect/>
          </a:stretch>
        </p:blipFill>
        <p:spPr>
          <a:xfrm>
            <a:off x="9320478" y="0"/>
            <a:ext cx="2783840" cy="941089"/>
          </a:xfrm>
          <a:prstGeom prst="rect">
            <a:avLst/>
          </a:prstGeom>
        </p:spPr>
      </p:pic>
      <p:sp>
        <p:nvSpPr>
          <p:cNvPr id="3" name="任意多边形: 形状 2"/>
          <p:cNvSpPr/>
          <p:nvPr/>
        </p:nvSpPr>
        <p:spPr>
          <a:xfrm>
            <a:off x="238820" y="0"/>
            <a:ext cx="849751" cy="87956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rgbClr val="304371"/>
              </a:solidFill>
            </a:endParaRPr>
          </a:p>
        </p:txBody>
      </p:sp>
      <p:sp>
        <p:nvSpPr>
          <p:cNvPr id="4" name="矩形 3"/>
          <p:cNvSpPr/>
          <p:nvPr/>
        </p:nvSpPr>
        <p:spPr bwMode="auto">
          <a:xfrm>
            <a:off x="1150377" y="117986"/>
            <a:ext cx="64363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基于类激活热力图</a:t>
            </a:r>
            <a:r>
              <a:rPr lang="en-US" altLang="zh-CN"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32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的可视化</a:t>
            </a:r>
          </a:p>
        </p:txBody>
      </p:sp>
      <p:sp>
        <p:nvSpPr>
          <p:cNvPr id="5" name="矩形 4"/>
          <p:cNvSpPr/>
          <p:nvPr/>
        </p:nvSpPr>
        <p:spPr>
          <a:xfrm>
            <a:off x="1150377" y="581294"/>
            <a:ext cx="4535601" cy="338554"/>
          </a:xfrm>
          <a:prstGeom prst="rect">
            <a:avLst/>
          </a:prstGeom>
        </p:spPr>
        <p:txBody>
          <a:bodyPr wrap="none">
            <a:spAutoFit/>
          </a:bodyPr>
          <a:lstStyle/>
          <a:p>
            <a:pPr fontAlgn="base">
              <a:spcBef>
                <a:spcPct val="0"/>
              </a:spcBef>
              <a:spcAft>
                <a:spcPct val="0"/>
              </a:spcAft>
            </a:pPr>
            <a:r>
              <a:rPr lang="en-US" altLang="zh-CN" sz="1600" dirty="0">
                <a:solidFill>
                  <a:schemeClr val="tx1">
                    <a:lumMod val="65000"/>
                    <a:lumOff val="35000"/>
                  </a:schemeClr>
                </a:solidFill>
                <a:latin typeface="Times New Roman" panose="02020603050405020304" pitchFamily="18" charset="0"/>
                <a:ea typeface="汉仪旗黑-75S" panose="00020600040101010101" charset="-122"/>
                <a:cs typeface="Times New Roman" panose="02020603050405020304" pitchFamily="18" charset="0"/>
                <a:sym typeface="汉仪旗黑-50S" panose="00020600040101010101" charset="-122"/>
              </a:rPr>
              <a:t>Visualization based on Class Activation Map (CAM)</a:t>
            </a:r>
          </a:p>
        </p:txBody>
      </p:sp>
      <p:sp>
        <p:nvSpPr>
          <p:cNvPr id="6" name="矩形 5"/>
          <p:cNvSpPr/>
          <p:nvPr/>
        </p:nvSpPr>
        <p:spPr bwMode="auto">
          <a:xfrm>
            <a:off x="361368" y="131469"/>
            <a:ext cx="604653" cy="523220"/>
          </a:xfrm>
          <a:prstGeom prst="rect">
            <a:avLst/>
          </a:prstGeom>
        </p:spPr>
        <p:txBody>
          <a:bodyPr wrap="none">
            <a:spAutoFit/>
          </a:bodyPr>
          <a:lstStyle/>
          <a:p>
            <a:pPr algn="ctr"/>
            <a:r>
              <a:rPr lang="en-US" altLang="zh-CN"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rPr>
              <a:t>04</a:t>
            </a:r>
            <a:endParaRPr lang="zh-CN" altLang="en-US" sz="2800" kern="100" dirty="0">
              <a:solidFill>
                <a:schemeClr val="bg1"/>
              </a:solidFill>
              <a:latin typeface="微软雅黑" panose="020B0503020204020204" pitchFamily="34" charset="-122"/>
              <a:ea typeface="微软雅黑" panose="020B0503020204020204" pitchFamily="34" charset="-122"/>
              <a:cs typeface="汉仪旗黑-50S" panose="00020600040101010101" charset="-122"/>
              <a:sym typeface="汉仪旗黑-50S" panose="00020600040101010101" charset="-122"/>
            </a:endParaRPr>
          </a:p>
        </p:txBody>
      </p:sp>
      <p:sp>
        <p:nvSpPr>
          <p:cNvPr id="11" name="任意多边形: 形状 10"/>
          <p:cNvSpPr/>
          <p:nvPr/>
        </p:nvSpPr>
        <p:spPr>
          <a:xfrm>
            <a:off x="386912" y="1164425"/>
            <a:ext cx="477542" cy="569125"/>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solidFill>
            <a:srgbClr val="304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tLang="zh-CN" sz="1000" dirty="0">
              <a:latin typeface="Times New Roman" panose="02020603050405020304" pitchFamily="18" charset="0"/>
            </a:endParaRPr>
          </a:p>
        </p:txBody>
      </p:sp>
      <p:sp>
        <p:nvSpPr>
          <p:cNvPr id="12" name="矩形 11"/>
          <p:cNvSpPr/>
          <p:nvPr/>
        </p:nvSpPr>
        <p:spPr>
          <a:xfrm>
            <a:off x="858039" y="1237225"/>
            <a:ext cx="1840568" cy="400110"/>
          </a:xfrm>
          <a:prstGeom prst="rect">
            <a:avLst/>
          </a:prstGeom>
        </p:spPr>
        <p:txBody>
          <a:bodyPr wrap="none">
            <a:spAutoFit/>
          </a:bodyPr>
          <a:lstStyle/>
          <a:p>
            <a:pPr fontAlgn="base">
              <a:spcBef>
                <a:spcPct val="0"/>
              </a:spcBef>
              <a:spcAft>
                <a:spcPct val="0"/>
              </a:spcAft>
            </a:pPr>
            <a:r>
              <a:rPr lang="en-US" altLang="zh-CN"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CAM</a:t>
            </a:r>
            <a:r>
              <a:rPr lang="zh-CN" altLang="en-US" sz="2000" b="1" kern="100" dirty="0">
                <a:solidFill>
                  <a:srgbClr val="304371"/>
                </a:solidFill>
                <a:latin typeface="微软雅黑" panose="020B0503020204020204" pitchFamily="34" charset="-122"/>
                <a:ea typeface="微软雅黑" panose="020B0503020204020204" pitchFamily="34" charset="-122"/>
                <a:sym typeface="汉仪旗黑-50S" panose="00020600040101010101" charset="-122"/>
              </a:rPr>
              <a:t>算法原理</a:t>
            </a:r>
          </a:p>
        </p:txBody>
      </p:sp>
      <p:pic>
        <p:nvPicPr>
          <p:cNvPr id="13" name="图形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724" y="1178103"/>
            <a:ext cx="546305" cy="546305"/>
          </a:xfrm>
          <a:prstGeom prst="rect">
            <a:avLst/>
          </a:prstGeom>
        </p:spPr>
      </p:pic>
      <mc:AlternateContent xmlns:mc="http://schemas.openxmlformats.org/markup-compatibility/2006" xmlns:a14="http://schemas.microsoft.com/office/drawing/2010/main">
        <mc:Choice Requires="a14">
          <p:sp>
            <p:nvSpPr>
              <p:cNvPr id="15" name="矩形 14"/>
              <p:cNvSpPr/>
              <p:nvPr/>
            </p:nvSpPr>
            <p:spPr>
              <a:xfrm>
                <a:off x="386912" y="1744834"/>
                <a:ext cx="11252638" cy="1589602"/>
              </a:xfrm>
              <a:prstGeom prst="rect">
                <a:avLst/>
              </a:prstGeom>
            </p:spPr>
            <p:txBody>
              <a:bodyPr wrap="square">
                <a:spAutoFit/>
              </a:bodyPr>
              <a:lstStyle/>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如下图所示，关注最后一层卷积，其在第</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𝑘</m:t>
                    </m:r>
                  </m:oMath>
                </a14:m>
                <a:r>
                  <a:rPr lang="zh-CN" altLang="en-US" kern="100" dirty="0">
                    <a:solidFill>
                      <a:schemeClr val="tx1">
                        <a:lumMod val="75000"/>
                        <a:lumOff val="25000"/>
                      </a:schemeClr>
                    </a:solidFill>
                    <a:latin typeface="+mn-ea"/>
                  </a:rPr>
                  <a:t>个通道中，位置为</a:t>
                </a:r>
                <a14:m>
                  <m:oMath xmlns:m="http://schemas.openxmlformats.org/officeDocument/2006/math">
                    <m:r>
                      <a:rPr lang="en-US" altLang="zh-CN" b="0" i="1" kern="100" smtClean="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𝑖</m:t>
                    </m:r>
                    <m:r>
                      <a:rPr lang="en-US" altLang="zh-CN" b="0" i="1" kern="100" smtClean="0">
                        <a:solidFill>
                          <a:schemeClr val="tx1">
                            <a:lumMod val="75000"/>
                            <a:lumOff val="25000"/>
                          </a:schemeClr>
                        </a:solidFill>
                        <a:latin typeface="Cambria Math" panose="02040503050406030204" pitchFamily="18" charset="0"/>
                      </a:rPr>
                      <m:t>,</m:t>
                    </m:r>
                    <m:r>
                      <a:rPr lang="en-US" altLang="zh-CN" b="0" i="1" kern="100" smtClean="0">
                        <a:solidFill>
                          <a:schemeClr val="tx1">
                            <a:lumMod val="75000"/>
                            <a:lumOff val="25000"/>
                          </a:schemeClr>
                        </a:solidFill>
                        <a:latin typeface="Cambria Math" panose="02040503050406030204" pitchFamily="18" charset="0"/>
                      </a:rPr>
                      <m:t>𝑗</m:t>
                    </m:r>
                    <m:r>
                      <a:rPr lang="en-US" altLang="zh-CN" b="0" i="1" kern="100" smtClean="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的值为</a:t>
                </a:r>
                <a14:m>
                  <m:oMath xmlns:m="http://schemas.openxmlformats.org/officeDocument/2006/math">
                    <m:sSubSup>
                      <m:sSubSupPr>
                        <m:ctrlPr>
                          <a:rPr lang="en-US" altLang="zh-CN" i="1" kern="100" smtClean="0">
                            <a:solidFill>
                              <a:schemeClr val="tx1">
                                <a:lumMod val="75000"/>
                                <a:lumOff val="25000"/>
                              </a:schemeClr>
                            </a:solidFill>
                            <a:latin typeface="Cambria Math" panose="02040503050406030204" pitchFamily="18" charset="0"/>
                          </a:rPr>
                        </m:ctrlPr>
                      </m:sSubSupPr>
                      <m:e>
                        <m:r>
                          <a:rPr lang="en-US" altLang="zh-CN" b="0" i="1" kern="100" smtClean="0">
                            <a:solidFill>
                              <a:schemeClr val="tx1">
                                <a:lumMod val="75000"/>
                                <a:lumOff val="25000"/>
                              </a:schemeClr>
                            </a:solidFill>
                            <a:latin typeface="Cambria Math" panose="02040503050406030204" pitchFamily="18" charset="0"/>
                          </a:rPr>
                          <m:t>𝐴</m:t>
                        </m:r>
                      </m:e>
                      <m:sub>
                        <m:r>
                          <a:rPr lang="en-US" altLang="zh-CN" b="0" i="1" kern="100" smtClean="0">
                            <a:solidFill>
                              <a:schemeClr val="tx1">
                                <a:lumMod val="75000"/>
                                <a:lumOff val="25000"/>
                              </a:schemeClr>
                            </a:solidFill>
                            <a:latin typeface="Cambria Math" panose="02040503050406030204" pitchFamily="18" charset="0"/>
                          </a:rPr>
                          <m:t>𝑖𝑗</m:t>
                        </m:r>
                      </m:sub>
                      <m:sup>
                        <m:r>
                          <a:rPr lang="en-US" altLang="zh-CN" b="0" i="1" kern="100" smtClean="0">
                            <a:solidFill>
                              <a:schemeClr val="tx1">
                                <a:lumMod val="75000"/>
                                <a:lumOff val="25000"/>
                              </a:schemeClr>
                            </a:solidFill>
                            <a:latin typeface="Cambria Math" panose="02040503050406030204" pitchFamily="18" charset="0"/>
                          </a:rPr>
                          <m:t>𝑘</m:t>
                        </m:r>
                      </m:sup>
                    </m:sSubSup>
                    <m:r>
                      <a:rPr lang="zh-CN" altLang="en-US" i="1" kern="100">
                        <a:solidFill>
                          <a:schemeClr val="tx1">
                            <a:lumMod val="75000"/>
                            <a:lumOff val="25000"/>
                          </a:schemeClr>
                        </a:solidFill>
                        <a:latin typeface="Cambria Math" panose="02040503050406030204" pitchFamily="18" charset="0"/>
                      </a:rPr>
                      <m:t>，</m:t>
                    </m:r>
                  </m:oMath>
                </a14:m>
                <a:r>
                  <a:rPr lang="zh-CN" altLang="en-US" kern="100" dirty="0">
                    <a:solidFill>
                      <a:schemeClr val="tx1">
                        <a:lumMod val="75000"/>
                        <a:lumOff val="25000"/>
                      </a:schemeClr>
                    </a:solidFill>
                    <a:latin typeface="+mn-ea"/>
                  </a:rPr>
                  <a:t>对于每一个通道</a:t>
                </a:r>
                <a14:m>
                  <m:oMath xmlns:m="http://schemas.openxmlformats.org/officeDocument/2006/math">
                    <m:r>
                      <a:rPr lang="en-US" altLang="zh-CN" i="1" kern="100" dirty="0">
                        <a:solidFill>
                          <a:schemeClr val="tx1">
                            <a:lumMod val="75000"/>
                            <a:lumOff val="25000"/>
                          </a:schemeClr>
                        </a:solidFill>
                        <a:latin typeface="Cambria Math" panose="02040503050406030204" pitchFamily="18" charset="0"/>
                      </a:rPr>
                      <m:t>𝑘</m:t>
                    </m:r>
                  </m:oMath>
                </a14:m>
                <a:r>
                  <a:rPr lang="zh-CN" altLang="en-US" kern="100" dirty="0">
                    <a:solidFill>
                      <a:schemeClr val="tx1">
                        <a:lumMod val="75000"/>
                        <a:lumOff val="25000"/>
                      </a:schemeClr>
                    </a:solidFill>
                    <a:latin typeface="+mn-ea"/>
                  </a:rPr>
                  <a:t>执行全局平均池化（</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），得到</a:t>
                </a:r>
                <a14:m>
                  <m:oMath xmlns:m="http://schemas.openxmlformats.org/officeDocument/2006/math">
                    <m:sSub>
                      <m:sSubPr>
                        <m:ctrlPr>
                          <a:rPr lang="en-US" altLang="zh-CN" i="1" kern="100" smtClean="0">
                            <a:solidFill>
                              <a:schemeClr val="tx1">
                                <a:lumMod val="75000"/>
                                <a:lumOff val="25000"/>
                              </a:schemeClr>
                            </a:solidFill>
                            <a:latin typeface="Cambria Math" panose="02040503050406030204" pitchFamily="18" charset="0"/>
                          </a:rPr>
                        </m:ctrlPr>
                      </m:sSubPr>
                      <m:e>
                        <m:r>
                          <a:rPr lang="en-US" altLang="zh-CN" b="0" i="1" kern="100" smtClean="0">
                            <a:solidFill>
                              <a:schemeClr val="tx1">
                                <a:lumMod val="75000"/>
                                <a:lumOff val="25000"/>
                              </a:schemeClr>
                            </a:solidFill>
                            <a:latin typeface="Cambria Math" panose="02040503050406030204" pitchFamily="18" charset="0"/>
                          </a:rPr>
                          <m:t>𝐹</m:t>
                        </m:r>
                      </m:e>
                      <m:sub>
                        <m:r>
                          <a:rPr lang="en-US" altLang="zh-CN" i="1" kern="100" dirty="0">
                            <a:solidFill>
                              <a:schemeClr val="tx1">
                                <a:lumMod val="75000"/>
                                <a:lumOff val="25000"/>
                              </a:schemeClr>
                            </a:solidFill>
                            <a:latin typeface="Cambria Math" panose="02040503050406030204" pitchFamily="18" charset="0"/>
                          </a:rPr>
                          <m:t>𝑘</m:t>
                        </m:r>
                      </m:sub>
                    </m:sSub>
                    <m:r>
                      <a:rPr lang="en-US" altLang="zh-CN" b="0" i="1" kern="100" smtClean="0">
                        <a:solidFill>
                          <a:schemeClr val="tx1">
                            <a:lumMod val="75000"/>
                            <a:lumOff val="25000"/>
                          </a:schemeClr>
                        </a:solidFill>
                        <a:latin typeface="Cambria Math" panose="02040503050406030204" pitchFamily="18" charset="0"/>
                      </a:rPr>
                      <m:t>=</m:t>
                    </m:r>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a:rPr lang="en-US" altLang="zh-CN" i="1" kern="100">
                            <a:solidFill>
                              <a:schemeClr val="tx1">
                                <a:lumMod val="75000"/>
                                <a:lumOff val="25000"/>
                              </a:schemeClr>
                            </a:solidFill>
                            <a:latin typeface="Cambria Math" panose="02040503050406030204" pitchFamily="18" charset="0"/>
                          </a:rPr>
                          <m:t>𝑖</m:t>
                        </m:r>
                      </m:sub>
                      <m:sup/>
                      <m:e>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m:rPr>
                                <m:brk m:alnAt="7"/>
                              </m:rPr>
                              <a:rPr lang="en-US" altLang="zh-CN" b="0" i="1" kern="100" smtClean="0">
                                <a:solidFill>
                                  <a:schemeClr val="tx1">
                                    <a:lumMod val="75000"/>
                                    <a:lumOff val="25000"/>
                                  </a:schemeClr>
                                </a:solidFill>
                                <a:latin typeface="Cambria Math" panose="02040503050406030204" pitchFamily="18" charset="0"/>
                              </a:rPr>
                              <m:t>𝑗</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sup>
                            </m:sSubSup>
                          </m:e>
                        </m:nary>
                      </m:e>
                    </m:nary>
                  </m:oMath>
                </a14:m>
                <a:r>
                  <a:rPr lang="zh-CN" altLang="en-US" kern="100" dirty="0">
                    <a:solidFill>
                      <a:schemeClr val="tx1">
                        <a:lumMod val="75000"/>
                        <a:lumOff val="25000"/>
                      </a:schemeClr>
                    </a:solidFill>
                    <a:latin typeface="+mn-ea"/>
                  </a:rPr>
                  <a:t>。最后对于分类</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𝑐</m:t>
                    </m:r>
                  </m:oMath>
                </a14:m>
                <a:r>
                  <a:rPr lang="zh-CN" altLang="en-US" kern="100" dirty="0">
                    <a:solidFill>
                      <a:schemeClr val="tx1">
                        <a:lumMod val="75000"/>
                        <a:lumOff val="25000"/>
                      </a:schemeClr>
                    </a:solidFill>
                    <a:latin typeface="+mn-ea"/>
                  </a:rPr>
                  <a:t>，输入到</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𝑠𝑜𝑓𝑡𝑚𝑎𝑥</m:t>
                    </m:r>
                  </m:oMath>
                </a14:m>
                <a:r>
                  <a:rPr lang="zh-CN" altLang="en-US" kern="100" dirty="0">
                    <a:solidFill>
                      <a:schemeClr val="tx1">
                        <a:lumMod val="75000"/>
                        <a:lumOff val="25000"/>
                      </a:schemeClr>
                    </a:solidFill>
                    <a:latin typeface="+mn-ea"/>
                  </a:rPr>
                  <a:t>层的数据</a:t>
                </a:r>
                <a14:m>
                  <m:oMath xmlns:m="http://schemas.openxmlformats.org/officeDocument/2006/math">
                    <m:sSub>
                      <m:sSubPr>
                        <m:ctrlPr>
                          <a:rPr lang="en-US" altLang="zh-CN" i="1" kern="100" smtClean="0">
                            <a:solidFill>
                              <a:schemeClr val="tx1">
                                <a:lumMod val="75000"/>
                                <a:lumOff val="25000"/>
                              </a:schemeClr>
                            </a:solidFill>
                            <a:latin typeface="Cambria Math" panose="02040503050406030204" pitchFamily="18" charset="0"/>
                          </a:rPr>
                        </m:ctrlPr>
                      </m:sSubPr>
                      <m:e>
                        <m:r>
                          <a:rPr lang="en-US" altLang="zh-CN" b="0" i="1" kern="100" smtClean="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b="0" i="1" kern="100" smtClean="0">
                        <a:solidFill>
                          <a:schemeClr val="tx1">
                            <a:lumMod val="75000"/>
                            <a:lumOff val="25000"/>
                          </a:schemeClr>
                        </a:solidFill>
                        <a:latin typeface="Cambria Math" panose="02040503050406030204" pitchFamily="18" charset="0"/>
                      </a:rPr>
                      <m:t>=</m:t>
                    </m:r>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m:rPr>
                            <m:brk m:alnAt="7"/>
                          </m:rPr>
                          <a:rPr lang="en-US" altLang="zh-CN" b="0" i="1" kern="100" smtClean="0">
                            <a:solidFill>
                              <a:schemeClr val="tx1">
                                <a:lumMod val="75000"/>
                                <a:lumOff val="25000"/>
                              </a:schemeClr>
                            </a:solidFill>
                            <a:latin typeface="Cambria Math" panose="02040503050406030204" pitchFamily="18" charset="0"/>
                          </a:rPr>
                          <m:t>𝑘</m:t>
                        </m:r>
                      </m:sub>
                      <m:sup/>
                      <m:e>
                        <m:sSubSup>
                          <m:sSubSupPr>
                            <m:ctrlPr>
                              <a:rPr lang="en-US" altLang="zh-CN" b="0" i="1" kern="100" smtClean="0">
                                <a:solidFill>
                                  <a:schemeClr val="tx1">
                                    <a:lumMod val="75000"/>
                                    <a:lumOff val="25000"/>
                                  </a:schemeClr>
                                </a:solidFill>
                                <a:latin typeface="Cambria Math" panose="02040503050406030204" pitchFamily="18" charset="0"/>
                              </a:rPr>
                            </m:ctrlPr>
                          </m:sSubSupPr>
                          <m:e>
                            <m:r>
                              <a:rPr lang="en-US" altLang="zh-CN" b="0" i="1" kern="100" smtClean="0">
                                <a:solidFill>
                                  <a:schemeClr val="tx1">
                                    <a:lumMod val="75000"/>
                                    <a:lumOff val="25000"/>
                                  </a:schemeClr>
                                </a:solidFill>
                                <a:latin typeface="Cambria Math" panose="02040503050406030204" pitchFamily="18" charset="0"/>
                              </a:rPr>
                              <m:t>𝑤</m:t>
                            </m:r>
                          </m:e>
                          <m:sub>
                            <m:r>
                              <a:rPr lang="en-US" altLang="zh-CN" b="0" i="1" kern="100" smtClean="0">
                                <a:solidFill>
                                  <a:schemeClr val="tx1">
                                    <a:lumMod val="75000"/>
                                    <a:lumOff val="25000"/>
                                  </a:schemeClr>
                                </a:solidFill>
                                <a:latin typeface="Cambria Math" panose="02040503050406030204" pitchFamily="18" charset="0"/>
                              </a:rPr>
                              <m:t>𝑘</m:t>
                            </m:r>
                          </m:sub>
                          <m:sup>
                            <m:r>
                              <a:rPr lang="en-US" altLang="zh-CN" b="0" i="1" kern="100" smtClean="0">
                                <a:solidFill>
                                  <a:schemeClr val="tx1">
                                    <a:lumMod val="75000"/>
                                    <a:lumOff val="25000"/>
                                  </a:schemeClr>
                                </a:solidFill>
                                <a:latin typeface="Cambria Math" panose="02040503050406030204" pitchFamily="18" charset="0"/>
                              </a:rPr>
                              <m:t>𝑐</m:t>
                            </m:r>
                          </m:sup>
                        </m:sSubSup>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𝐹</m:t>
                            </m:r>
                          </m:e>
                          <m:sub>
                            <m:r>
                              <a:rPr lang="en-US" altLang="zh-CN" i="1" kern="100" dirty="0">
                                <a:solidFill>
                                  <a:schemeClr val="tx1">
                                    <a:lumMod val="75000"/>
                                    <a:lumOff val="25000"/>
                                  </a:schemeClr>
                                </a:solidFill>
                                <a:latin typeface="Cambria Math" panose="02040503050406030204" pitchFamily="18" charset="0"/>
                              </a:rPr>
                              <m:t>𝑘</m:t>
                            </m:r>
                          </m:sub>
                        </m:sSub>
                      </m:e>
                    </m:nary>
                  </m:oMath>
                </a14:m>
                <a:r>
                  <a:rPr lang="zh-CN" altLang="en-US" kern="100" dirty="0">
                    <a:solidFill>
                      <a:schemeClr val="tx1">
                        <a:lumMod val="75000"/>
                        <a:lumOff val="25000"/>
                      </a:schemeClr>
                    </a:solidFill>
                    <a:latin typeface="+mn-ea"/>
                  </a:rPr>
                  <a:t>，其中</a:t>
                </a:r>
                <a14:m>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a:rPr lang="en-US" altLang="zh-CN" i="1" kern="100">
                            <a:solidFill>
                              <a:schemeClr val="tx1">
                                <a:lumMod val="75000"/>
                                <a:lumOff val="25000"/>
                              </a:schemeClr>
                            </a:solidFill>
                            <a:latin typeface="Cambria Math" panose="02040503050406030204" pitchFamily="18" charset="0"/>
                          </a:rPr>
                          <m:t>𝑐</m:t>
                        </m:r>
                      </m:sup>
                    </m:sSubSup>
                  </m:oMath>
                </a14:m>
                <a:r>
                  <a:rPr lang="zh-CN" altLang="en-US" kern="100" dirty="0">
                    <a:solidFill>
                      <a:schemeClr val="tx1">
                        <a:lumMod val="75000"/>
                        <a:lumOff val="25000"/>
                      </a:schemeClr>
                    </a:solidFill>
                    <a:latin typeface="+mn-ea"/>
                  </a:rPr>
                  <a:t>表示</a:t>
                </a:r>
                <a:r>
                  <a:rPr lang="en-US" altLang="zh-CN" kern="100" dirty="0">
                    <a:solidFill>
                      <a:schemeClr val="tx1">
                        <a:lumMod val="75000"/>
                        <a:lumOff val="25000"/>
                      </a:schemeClr>
                    </a:solidFill>
                    <a:latin typeface="+mn-ea"/>
                  </a:rPr>
                  <a:t>GAP</a:t>
                </a:r>
                <a:r>
                  <a:rPr lang="zh-CN" altLang="en-US" kern="100" dirty="0">
                    <a:solidFill>
                      <a:schemeClr val="tx1">
                        <a:lumMod val="75000"/>
                        <a:lumOff val="25000"/>
                      </a:schemeClr>
                    </a:solidFill>
                    <a:latin typeface="+mn-ea"/>
                  </a:rPr>
                  <a:t>结果</a:t>
                </a:r>
                <a14:m>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𝐹</m:t>
                        </m:r>
                      </m:e>
                      <m:sub>
                        <m:r>
                          <a:rPr lang="en-US" altLang="zh-CN" i="1" kern="100" dirty="0">
                            <a:solidFill>
                              <a:schemeClr val="tx1">
                                <a:lumMod val="75000"/>
                                <a:lumOff val="25000"/>
                              </a:schemeClr>
                            </a:solidFill>
                            <a:latin typeface="Cambria Math" panose="02040503050406030204" pitchFamily="18" charset="0"/>
                          </a:rPr>
                          <m:t>𝑘</m:t>
                        </m:r>
                      </m:sub>
                    </m:sSub>
                  </m:oMath>
                </a14:m>
                <a:r>
                  <a:rPr lang="zh-CN" altLang="en-US" kern="100" dirty="0">
                    <a:solidFill>
                      <a:schemeClr val="tx1">
                        <a:lumMod val="75000"/>
                        <a:lumOff val="25000"/>
                      </a:schemeClr>
                    </a:solidFill>
                    <a:latin typeface="+mn-ea"/>
                  </a:rPr>
                  <a:t>到数据</a:t>
                </a:r>
                <a14:m>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zh-CN" altLang="en-US" i="1" kern="100">
                        <a:solidFill>
                          <a:schemeClr val="tx1">
                            <a:lumMod val="75000"/>
                            <a:lumOff val="25000"/>
                          </a:schemeClr>
                        </a:solidFill>
                        <a:latin typeface="Cambria Math" panose="02040503050406030204" pitchFamily="18" charset="0"/>
                      </a:rPr>
                      <m:t>之间</m:t>
                    </m:r>
                  </m:oMath>
                </a14:m>
                <a:r>
                  <a:rPr lang="zh-CN" altLang="en-US" kern="100" dirty="0">
                    <a:solidFill>
                      <a:schemeClr val="tx1">
                        <a:lumMod val="75000"/>
                        <a:lumOff val="25000"/>
                      </a:schemeClr>
                    </a:solidFill>
                    <a:latin typeface="+mn-ea"/>
                  </a:rPr>
                  <a:t>全连接层的权重。最后</a:t>
                </a:r>
                <a14:m>
                  <m:oMath xmlns:m="http://schemas.openxmlformats.org/officeDocument/2006/math">
                    <m:r>
                      <a:rPr lang="en-US" altLang="zh-CN" i="1" kern="100" dirty="0" smtClean="0">
                        <a:solidFill>
                          <a:schemeClr val="tx1">
                            <a:lumMod val="75000"/>
                            <a:lumOff val="25000"/>
                          </a:schemeClr>
                        </a:solidFill>
                        <a:latin typeface="Cambria Math" panose="02040503050406030204" pitchFamily="18" charset="0"/>
                      </a:rPr>
                      <m:t>𝑠𝑜𝑓𝑡𝑚𝑎𝑥</m:t>
                    </m:r>
                  </m:oMath>
                </a14:m>
                <a:r>
                  <a:rPr lang="zh-CN" altLang="en-US" kern="100" dirty="0">
                    <a:solidFill>
                      <a:schemeClr val="tx1">
                        <a:lumMod val="75000"/>
                        <a:lumOff val="25000"/>
                      </a:schemeClr>
                    </a:solidFill>
                    <a:latin typeface="+mn-ea"/>
                  </a:rPr>
                  <a:t>层的输出</a:t>
                </a:r>
                <a14:m>
                  <m:oMath xmlns:m="http://schemas.openxmlformats.org/officeDocument/2006/math">
                    <m:sSub>
                      <m:sSubPr>
                        <m:ctrlPr>
                          <a:rPr lang="en-US" altLang="zh-CN" i="1" kern="100" smtClean="0">
                            <a:solidFill>
                              <a:schemeClr val="tx1">
                                <a:lumMod val="75000"/>
                                <a:lumOff val="25000"/>
                              </a:schemeClr>
                            </a:solidFill>
                            <a:latin typeface="Cambria Math" panose="02040503050406030204" pitchFamily="18" charset="0"/>
                          </a:rPr>
                        </m:ctrlPr>
                      </m:sSubPr>
                      <m:e>
                        <m:r>
                          <a:rPr lang="en-US" altLang="zh-CN" b="0" i="1" kern="100" smtClean="0">
                            <a:solidFill>
                              <a:schemeClr val="tx1">
                                <a:lumMod val="75000"/>
                                <a:lumOff val="25000"/>
                              </a:schemeClr>
                            </a:solidFill>
                            <a:latin typeface="Cambria Math" panose="02040503050406030204" pitchFamily="18" charset="0"/>
                          </a:rPr>
                          <m:t>𝑃</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b="0" i="1" kern="100" smtClean="0">
                        <a:solidFill>
                          <a:schemeClr val="tx1">
                            <a:lumMod val="75000"/>
                            <a:lumOff val="25000"/>
                          </a:schemeClr>
                        </a:solidFill>
                        <a:latin typeface="Cambria Math" panose="02040503050406030204" pitchFamily="18" charset="0"/>
                      </a:rPr>
                      <m:t>=</m:t>
                    </m:r>
                    <m:f>
                      <m:fPr>
                        <m:ctrlPr>
                          <a:rPr lang="en-US" altLang="zh-CN" b="0" i="1" kern="100" smtClean="0">
                            <a:solidFill>
                              <a:schemeClr val="tx1">
                                <a:lumMod val="75000"/>
                                <a:lumOff val="25000"/>
                              </a:schemeClr>
                            </a:solidFill>
                            <a:latin typeface="Cambria Math" panose="02040503050406030204" pitchFamily="18" charset="0"/>
                          </a:rPr>
                        </m:ctrlPr>
                      </m:fPr>
                      <m:num>
                        <m:func>
                          <m:funcPr>
                            <m:ctrlPr>
                              <a:rPr lang="en-US" altLang="zh-CN" b="0" i="1" kern="100" smtClean="0">
                                <a:solidFill>
                                  <a:schemeClr val="tx1">
                                    <a:lumMod val="75000"/>
                                    <a:lumOff val="25000"/>
                                  </a:schemeClr>
                                </a:solidFill>
                                <a:latin typeface="Cambria Math" panose="02040503050406030204" pitchFamily="18" charset="0"/>
                              </a:rPr>
                            </m:ctrlPr>
                          </m:funcPr>
                          <m:fName>
                            <m:r>
                              <m:rPr>
                                <m:sty m:val="p"/>
                              </m:rPr>
                              <a:rPr lang="en-US" altLang="zh-CN" i="1" kern="100">
                                <a:solidFill>
                                  <a:schemeClr val="tx1">
                                    <a:lumMod val="75000"/>
                                    <a:lumOff val="25000"/>
                                  </a:schemeClr>
                                </a:solidFill>
                                <a:latin typeface="Cambria Math" panose="02040503050406030204" pitchFamily="18" charset="0"/>
                              </a:rPr>
                              <m:t>exp</m:t>
                            </m:r>
                          </m:fName>
                          <m:e>
                            <m:r>
                              <a:rPr lang="en-US" altLang="zh-CN" b="0" i="1" kern="100" smtClean="0">
                                <a:solidFill>
                                  <a:schemeClr val="tx1">
                                    <a:lumMod val="75000"/>
                                    <a:lumOff val="25000"/>
                                  </a:schemeClr>
                                </a:solidFill>
                                <a:latin typeface="Cambria Math" panose="02040503050406030204" pitchFamily="18" charset="0"/>
                              </a:rPr>
                              <m:t>(</m:t>
                            </m:r>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b="0" i="1" kern="100" smtClean="0">
                                <a:solidFill>
                                  <a:schemeClr val="tx1">
                                    <a:lumMod val="75000"/>
                                    <a:lumOff val="25000"/>
                                  </a:schemeClr>
                                </a:solidFill>
                                <a:latin typeface="Cambria Math" panose="02040503050406030204" pitchFamily="18" charset="0"/>
                              </a:rPr>
                              <m:t>)</m:t>
                            </m:r>
                          </m:e>
                        </m:func>
                      </m:num>
                      <m:den>
                        <m:nary>
                          <m:naryPr>
                            <m:chr m:val="∑"/>
                            <m:supHide m:val="on"/>
                            <m:ctrlPr>
                              <a:rPr lang="en-US" altLang="zh-CN" b="0" i="1" kern="100" smtClean="0">
                                <a:solidFill>
                                  <a:schemeClr val="tx1">
                                    <a:lumMod val="75000"/>
                                    <a:lumOff val="25000"/>
                                  </a:schemeClr>
                                </a:solidFill>
                                <a:latin typeface="Cambria Math" panose="02040503050406030204" pitchFamily="18" charset="0"/>
                              </a:rPr>
                            </m:ctrlPr>
                          </m:naryPr>
                          <m:sub>
                            <m:r>
                              <m:rPr>
                                <m:brk m:alnAt="7"/>
                              </m:rPr>
                              <a:rPr lang="en-US" altLang="zh-CN" b="0" i="1" kern="100" smtClean="0">
                                <a:solidFill>
                                  <a:schemeClr val="tx1">
                                    <a:lumMod val="75000"/>
                                    <a:lumOff val="25000"/>
                                  </a:schemeClr>
                                </a:solidFill>
                                <a:latin typeface="Cambria Math" panose="02040503050406030204" pitchFamily="18" charset="0"/>
                              </a:rPr>
                              <m:t>𝑐</m:t>
                            </m:r>
                          </m:sub>
                          <m:sup/>
                          <m:e>
                            <m:func>
                              <m:funcPr>
                                <m:ctrlPr>
                                  <a:rPr lang="en-US" altLang="zh-CN" i="1" kern="100">
                                    <a:solidFill>
                                      <a:schemeClr val="tx1">
                                        <a:lumMod val="75000"/>
                                        <a:lumOff val="25000"/>
                                      </a:schemeClr>
                                    </a:solidFill>
                                    <a:latin typeface="Cambria Math" panose="02040503050406030204" pitchFamily="18" charset="0"/>
                                  </a:rPr>
                                </m:ctrlPr>
                              </m:funcPr>
                              <m:fName>
                                <m:r>
                                  <m:rPr>
                                    <m:sty m:val="p"/>
                                  </m:rPr>
                                  <a:rPr lang="en-US" altLang="zh-CN" i="1" kern="100">
                                    <a:solidFill>
                                      <a:schemeClr val="tx1">
                                        <a:lumMod val="75000"/>
                                        <a:lumOff val="25000"/>
                                      </a:schemeClr>
                                    </a:solidFill>
                                    <a:latin typeface="Cambria Math" panose="02040503050406030204" pitchFamily="18" charset="0"/>
                                  </a:rPr>
                                  <m:t>exp</m:t>
                                </m:r>
                              </m:fName>
                              <m:e>
                                <m:r>
                                  <a:rPr lang="en-US" altLang="zh-CN" i="1" kern="100">
                                    <a:solidFill>
                                      <a:schemeClr val="tx1">
                                        <a:lumMod val="75000"/>
                                        <a:lumOff val="25000"/>
                                      </a:schemeClr>
                                    </a:solidFill>
                                    <a:latin typeface="Cambria Math" panose="02040503050406030204" pitchFamily="18" charset="0"/>
                                  </a:rPr>
                                  <m:t>(</m:t>
                                </m:r>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e>
                            </m:func>
                          </m:e>
                        </m:nary>
                      </m:den>
                    </m:f>
                  </m:oMath>
                </a14:m>
                <a:r>
                  <a:rPr lang="zh-CN" altLang="en-US" kern="100" dirty="0">
                    <a:solidFill>
                      <a:schemeClr val="tx1">
                        <a:lumMod val="75000"/>
                        <a:lumOff val="25000"/>
                      </a:schemeClr>
                    </a:solidFill>
                    <a:latin typeface="+mn-ea"/>
                  </a:rPr>
                  <a:t>。</a:t>
                </a:r>
                <a:endParaRPr lang="en-US" altLang="zh-CN" kern="100" dirty="0">
                  <a:solidFill>
                    <a:schemeClr val="tx1">
                      <a:lumMod val="75000"/>
                      <a:lumOff val="25000"/>
                    </a:schemeClr>
                  </a:solidFill>
                  <a:latin typeface="+mn-ea"/>
                </a:endParaRPr>
              </a:p>
              <a:p>
                <a:pPr marL="285750" indent="-285750" algn="just">
                  <a:spcBef>
                    <a:spcPts val="500"/>
                  </a:spcBef>
                  <a:spcAft>
                    <a:spcPts val="500"/>
                  </a:spcAft>
                  <a:buFont typeface="Arial" panose="020B0604020202020204" pitchFamily="34" charset="0"/>
                  <a:buChar char="•"/>
                </a:pPr>
                <a:r>
                  <a:rPr lang="zh-CN" altLang="en-US" kern="100" dirty="0">
                    <a:solidFill>
                      <a:schemeClr val="tx1">
                        <a:lumMod val="75000"/>
                        <a:lumOff val="25000"/>
                      </a:schemeClr>
                    </a:solidFill>
                    <a:latin typeface="+mn-ea"/>
                  </a:rPr>
                  <a:t>因此可以看出，权重</a:t>
                </a:r>
                <a14:m>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a:rPr lang="en-US" altLang="zh-CN" i="1" kern="100">
                            <a:solidFill>
                              <a:schemeClr val="tx1">
                                <a:lumMod val="75000"/>
                                <a:lumOff val="25000"/>
                              </a:schemeClr>
                            </a:solidFill>
                            <a:latin typeface="Cambria Math" panose="02040503050406030204" pitchFamily="18" charset="0"/>
                          </a:rPr>
                          <m:t>𝑐</m:t>
                        </m:r>
                      </m:sup>
                    </m:sSubSup>
                  </m:oMath>
                </a14:m>
                <a:r>
                  <a:rPr lang="zh-CN" altLang="en-US" kern="100" dirty="0">
                    <a:solidFill>
                      <a:schemeClr val="tx1">
                        <a:lumMod val="75000"/>
                        <a:lumOff val="25000"/>
                      </a:schemeClr>
                    </a:solidFill>
                    <a:latin typeface="+mn-ea"/>
                  </a:rPr>
                  <a:t>可以反映每一个</a:t>
                </a:r>
                <a14:m>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𝐹</m:t>
                        </m:r>
                      </m:e>
                      <m:sub>
                        <m:r>
                          <a:rPr lang="en-US" altLang="zh-CN" i="1" kern="100" dirty="0">
                            <a:solidFill>
                              <a:schemeClr val="tx1">
                                <a:lumMod val="75000"/>
                                <a:lumOff val="25000"/>
                              </a:schemeClr>
                            </a:solidFill>
                            <a:latin typeface="Cambria Math" panose="02040503050406030204" pitchFamily="18" charset="0"/>
                          </a:rPr>
                          <m:t>𝑘</m:t>
                        </m:r>
                      </m:sub>
                    </m:sSub>
                  </m:oMath>
                </a14:m>
                <a:r>
                  <a:rPr lang="zh-CN" altLang="en-US" kern="100" dirty="0">
                    <a:solidFill>
                      <a:schemeClr val="tx1">
                        <a:lumMod val="75000"/>
                        <a:lumOff val="25000"/>
                      </a:schemeClr>
                    </a:solidFill>
                    <a:latin typeface="+mn-ea"/>
                  </a:rPr>
                  <a:t>对于分类</a:t>
                </a:r>
                <a14:m>
                  <m:oMath xmlns:m="http://schemas.openxmlformats.org/officeDocument/2006/math">
                    <m:r>
                      <a:rPr lang="en-US" altLang="zh-CN" i="1" kern="100" dirty="0">
                        <a:solidFill>
                          <a:schemeClr val="tx1">
                            <a:lumMod val="75000"/>
                            <a:lumOff val="25000"/>
                          </a:schemeClr>
                        </a:solidFill>
                        <a:latin typeface="Cambria Math" panose="02040503050406030204" pitchFamily="18" charset="0"/>
                      </a:rPr>
                      <m:t>𝑐</m:t>
                    </m:r>
                  </m:oMath>
                </a14:m>
                <a:r>
                  <a:rPr lang="zh-CN" altLang="en-US" kern="100" dirty="0">
                    <a:solidFill>
                      <a:schemeClr val="tx1">
                        <a:lumMod val="75000"/>
                        <a:lumOff val="25000"/>
                      </a:schemeClr>
                    </a:solidFill>
                    <a:latin typeface="+mn-ea"/>
                  </a:rPr>
                  <a:t>的重要程度。</a:t>
                </a:r>
              </a:p>
            </p:txBody>
          </p:sp>
        </mc:Choice>
        <mc:Fallback xmlns="">
          <p:sp>
            <p:nvSpPr>
              <p:cNvPr id="15" name="矩形 14"/>
              <p:cNvSpPr>
                <a:spLocks noRot="1" noChangeAspect="1" noMove="1" noResize="1" noEditPoints="1" noAdjustHandles="1" noChangeArrowheads="1" noChangeShapeType="1" noTextEdit="1"/>
              </p:cNvSpPr>
              <p:nvPr/>
            </p:nvSpPr>
            <p:spPr>
              <a:xfrm>
                <a:off x="386912" y="1744834"/>
                <a:ext cx="11252638" cy="1589602"/>
              </a:xfrm>
              <a:prstGeom prst="rect">
                <a:avLst/>
              </a:prstGeom>
              <a:blipFill rotWithShape="0">
                <a:blip r:embed="rId6"/>
                <a:stretch>
                  <a:fillRect l="-325" t="-5747" r="-488" b="-6130"/>
                </a:stretch>
              </a:blipFill>
            </p:spPr>
            <p:txBody>
              <a:bodyPr/>
              <a:lstStyle/>
              <a:p>
                <a:r>
                  <a:rPr lang="zh-CN" altLang="en-US">
                    <a:noFill/>
                  </a:rPr>
                  <a:t> </a:t>
                </a:r>
              </a:p>
            </p:txBody>
          </p:sp>
        </mc:Fallback>
      </mc:AlternateContent>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912" y="3989916"/>
            <a:ext cx="11373288" cy="2043192"/>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6761462" y="5887112"/>
                <a:ext cx="546240" cy="422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sup>
                      </m:sSubSup>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761462" y="5887112"/>
                <a:ext cx="546240" cy="422873"/>
              </a:xfrm>
              <a:prstGeom prst="rect">
                <a:avLst/>
              </a:prstGeom>
              <a:blipFill rotWithShape="0">
                <a:blip r:embed="rId8"/>
                <a:stretch>
                  <a:fillRect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097684" y="5762910"/>
                <a:ext cx="1769394" cy="795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𝐹</m:t>
                          </m:r>
                        </m:e>
                        <m:sub>
                          <m:r>
                            <a:rPr lang="en-US" altLang="zh-CN" i="1" kern="100" dirty="0">
                              <a:solidFill>
                                <a:schemeClr val="tx1">
                                  <a:lumMod val="75000"/>
                                  <a:lumOff val="25000"/>
                                </a:schemeClr>
                              </a:solidFill>
                              <a:latin typeface="Cambria Math" panose="02040503050406030204" pitchFamily="18" charset="0"/>
                            </a:rPr>
                            <m:t>𝑘</m:t>
                          </m:r>
                        </m:sub>
                      </m:sSub>
                      <m:r>
                        <a:rPr lang="en-US" altLang="zh-CN" i="1" kern="10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a:rPr lang="en-US" altLang="zh-CN" i="1" kern="100">
                              <a:solidFill>
                                <a:schemeClr val="tx1">
                                  <a:lumMod val="75000"/>
                                  <a:lumOff val="25000"/>
                                </a:schemeClr>
                              </a:solidFill>
                              <a:latin typeface="Cambria Math" panose="02040503050406030204" pitchFamily="18" charset="0"/>
                            </a:rPr>
                            <m:t>𝑖</m:t>
                          </m:r>
                        </m:sub>
                        <m:sup/>
                        <m:e>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𝑗</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𝐴</m:t>
                                  </m:r>
                                </m:e>
                                <m:sub>
                                  <m:r>
                                    <a:rPr lang="en-US" altLang="zh-CN" i="1" kern="100">
                                      <a:solidFill>
                                        <a:schemeClr val="tx1">
                                          <a:lumMod val="75000"/>
                                          <a:lumOff val="25000"/>
                                        </a:schemeClr>
                                      </a:solidFill>
                                      <a:latin typeface="Cambria Math" panose="02040503050406030204" pitchFamily="18" charset="0"/>
                                    </a:rPr>
                                    <m:t>𝑖𝑗</m:t>
                                  </m:r>
                                </m:sub>
                                <m:sup>
                                  <m:r>
                                    <a:rPr lang="en-US" altLang="zh-CN" i="1" kern="100">
                                      <a:solidFill>
                                        <a:schemeClr val="tx1">
                                          <a:lumMod val="75000"/>
                                          <a:lumOff val="25000"/>
                                        </a:schemeClr>
                                      </a:solidFill>
                                      <a:latin typeface="Cambria Math" panose="02040503050406030204" pitchFamily="18" charset="0"/>
                                    </a:rPr>
                                    <m:t>𝑘</m:t>
                                  </m:r>
                                </m:sup>
                              </m:sSubSup>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097684" y="5762910"/>
                <a:ext cx="1769394" cy="795859"/>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9166469" y="3371147"/>
                <a:ext cx="1615891"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𝑘</m:t>
                          </m:r>
                        </m:sub>
                        <m:sup/>
                        <m:e>
                          <m:sSubSup>
                            <m:sSubSupPr>
                              <m:ctrlPr>
                                <a:rPr lang="en-US" altLang="zh-CN" i="1" kern="100">
                                  <a:solidFill>
                                    <a:schemeClr val="tx1">
                                      <a:lumMod val="75000"/>
                                      <a:lumOff val="25000"/>
                                    </a:schemeClr>
                                  </a:solidFill>
                                  <a:latin typeface="Cambria Math" panose="02040503050406030204" pitchFamily="18" charset="0"/>
                                </a:rPr>
                              </m:ctrlPr>
                            </m:sSubSupPr>
                            <m:e>
                              <m:r>
                                <a:rPr lang="en-US" altLang="zh-CN" i="1" kern="100">
                                  <a:solidFill>
                                    <a:schemeClr val="tx1">
                                      <a:lumMod val="75000"/>
                                      <a:lumOff val="25000"/>
                                    </a:schemeClr>
                                  </a:solidFill>
                                  <a:latin typeface="Cambria Math" panose="02040503050406030204" pitchFamily="18" charset="0"/>
                                </a:rPr>
                                <m:t>𝑤</m:t>
                              </m:r>
                            </m:e>
                            <m:sub>
                              <m:r>
                                <a:rPr lang="en-US" altLang="zh-CN" i="1" kern="100">
                                  <a:solidFill>
                                    <a:schemeClr val="tx1">
                                      <a:lumMod val="75000"/>
                                      <a:lumOff val="25000"/>
                                    </a:schemeClr>
                                  </a:solidFill>
                                  <a:latin typeface="Cambria Math" panose="02040503050406030204" pitchFamily="18" charset="0"/>
                                </a:rPr>
                                <m:t>𝑘</m:t>
                              </m:r>
                            </m:sub>
                            <m:sup>
                              <m:r>
                                <a:rPr lang="en-US" altLang="zh-CN" i="1" kern="100">
                                  <a:solidFill>
                                    <a:schemeClr val="tx1">
                                      <a:lumMod val="75000"/>
                                      <a:lumOff val="25000"/>
                                    </a:schemeClr>
                                  </a:solidFill>
                                  <a:latin typeface="Cambria Math" panose="02040503050406030204" pitchFamily="18" charset="0"/>
                                </a:rPr>
                                <m:t>𝑐</m:t>
                              </m:r>
                            </m:sup>
                          </m:sSubSup>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𝐹</m:t>
                              </m:r>
                            </m:e>
                            <m:sub>
                              <m:r>
                                <a:rPr lang="en-US" altLang="zh-CN" i="1" kern="100" dirty="0">
                                  <a:solidFill>
                                    <a:schemeClr val="tx1">
                                      <a:lumMod val="75000"/>
                                      <a:lumOff val="25000"/>
                                    </a:schemeClr>
                                  </a:solidFill>
                                  <a:latin typeface="Cambria Math" panose="02040503050406030204" pitchFamily="18" charset="0"/>
                                </a:rPr>
                                <m:t>𝑘</m:t>
                              </m:r>
                            </m:sub>
                          </m:sSub>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9166469" y="3371147"/>
                <a:ext cx="1615891" cy="764505"/>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263007" y="5762910"/>
                <a:ext cx="1784206"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𝑃</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f>
                        <m:fPr>
                          <m:ctrlPr>
                            <a:rPr lang="en-US" altLang="zh-CN" i="1" kern="100">
                              <a:solidFill>
                                <a:schemeClr val="tx1">
                                  <a:lumMod val="75000"/>
                                  <a:lumOff val="25000"/>
                                </a:schemeClr>
                              </a:solidFill>
                              <a:latin typeface="Cambria Math" panose="02040503050406030204" pitchFamily="18" charset="0"/>
                            </a:rPr>
                          </m:ctrlPr>
                        </m:fPr>
                        <m:num>
                          <m:func>
                            <m:funcPr>
                              <m:ctrlPr>
                                <a:rPr lang="en-US" altLang="zh-CN" i="1" kern="100">
                                  <a:solidFill>
                                    <a:schemeClr val="tx1">
                                      <a:lumMod val="75000"/>
                                      <a:lumOff val="25000"/>
                                    </a:schemeClr>
                                  </a:solidFill>
                                  <a:latin typeface="Cambria Math" panose="02040503050406030204" pitchFamily="18" charset="0"/>
                                </a:rPr>
                              </m:ctrlPr>
                            </m:funcPr>
                            <m:fName>
                              <m:r>
                                <m:rPr>
                                  <m:sty m:val="p"/>
                                </m:rPr>
                                <a:rPr lang="en-US" altLang="zh-CN" i="1" kern="100">
                                  <a:solidFill>
                                    <a:schemeClr val="tx1">
                                      <a:lumMod val="75000"/>
                                      <a:lumOff val="25000"/>
                                    </a:schemeClr>
                                  </a:solidFill>
                                  <a:latin typeface="Cambria Math" panose="02040503050406030204" pitchFamily="18" charset="0"/>
                                </a:rPr>
                                <m:t>exp</m:t>
                              </m:r>
                            </m:fName>
                            <m:e>
                              <m:r>
                                <a:rPr lang="en-US" altLang="zh-CN" i="1" kern="100">
                                  <a:solidFill>
                                    <a:schemeClr val="tx1">
                                      <a:lumMod val="75000"/>
                                      <a:lumOff val="25000"/>
                                    </a:schemeClr>
                                  </a:solidFill>
                                  <a:latin typeface="Cambria Math" panose="02040503050406030204" pitchFamily="18" charset="0"/>
                                </a:rPr>
                                <m:t>(</m:t>
                              </m:r>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e>
                          </m:func>
                        </m:num>
                        <m:den>
                          <m:nary>
                            <m:naryPr>
                              <m:chr m:val="∑"/>
                              <m:supHide m:val="on"/>
                              <m:ctrlPr>
                                <a:rPr lang="en-US" altLang="zh-CN" i="1" kern="100">
                                  <a:solidFill>
                                    <a:schemeClr val="tx1">
                                      <a:lumMod val="75000"/>
                                      <a:lumOff val="25000"/>
                                    </a:schemeClr>
                                  </a:solidFill>
                                  <a:latin typeface="Cambria Math" panose="02040503050406030204" pitchFamily="18" charset="0"/>
                                </a:rPr>
                              </m:ctrlPr>
                            </m:naryPr>
                            <m:sub>
                              <m:r>
                                <m:rPr>
                                  <m:brk m:alnAt="7"/>
                                </m:rPr>
                                <a:rPr lang="en-US" altLang="zh-CN" i="1" kern="100">
                                  <a:solidFill>
                                    <a:schemeClr val="tx1">
                                      <a:lumMod val="75000"/>
                                      <a:lumOff val="25000"/>
                                    </a:schemeClr>
                                  </a:solidFill>
                                  <a:latin typeface="Cambria Math" panose="02040503050406030204" pitchFamily="18" charset="0"/>
                                </a:rPr>
                                <m:t>𝑐</m:t>
                              </m:r>
                            </m:sub>
                            <m:sup/>
                            <m:e>
                              <m:func>
                                <m:funcPr>
                                  <m:ctrlPr>
                                    <a:rPr lang="en-US" altLang="zh-CN" i="1" kern="100">
                                      <a:solidFill>
                                        <a:schemeClr val="tx1">
                                          <a:lumMod val="75000"/>
                                          <a:lumOff val="25000"/>
                                        </a:schemeClr>
                                      </a:solidFill>
                                      <a:latin typeface="Cambria Math" panose="02040503050406030204" pitchFamily="18" charset="0"/>
                                    </a:rPr>
                                  </m:ctrlPr>
                                </m:funcPr>
                                <m:fName>
                                  <m:r>
                                    <m:rPr>
                                      <m:sty m:val="p"/>
                                    </m:rPr>
                                    <a:rPr lang="en-US" altLang="zh-CN" i="1" kern="100">
                                      <a:solidFill>
                                        <a:schemeClr val="tx1">
                                          <a:lumMod val="75000"/>
                                          <a:lumOff val="25000"/>
                                        </a:schemeClr>
                                      </a:solidFill>
                                      <a:latin typeface="Cambria Math" panose="02040503050406030204" pitchFamily="18" charset="0"/>
                                    </a:rPr>
                                    <m:t>exp</m:t>
                                  </m:r>
                                </m:fName>
                                <m:e>
                                  <m:r>
                                    <a:rPr lang="en-US" altLang="zh-CN" i="1" kern="100">
                                      <a:solidFill>
                                        <a:schemeClr val="tx1">
                                          <a:lumMod val="75000"/>
                                          <a:lumOff val="25000"/>
                                        </a:schemeClr>
                                      </a:solidFill>
                                      <a:latin typeface="Cambria Math" panose="02040503050406030204" pitchFamily="18" charset="0"/>
                                    </a:rPr>
                                    <m:t>(</m:t>
                                  </m:r>
                                  <m:sSub>
                                    <m:sSubPr>
                                      <m:ctrlPr>
                                        <a:rPr lang="en-US" altLang="zh-CN" i="1" kern="100">
                                          <a:solidFill>
                                            <a:schemeClr val="tx1">
                                              <a:lumMod val="75000"/>
                                              <a:lumOff val="25000"/>
                                            </a:schemeClr>
                                          </a:solidFill>
                                          <a:latin typeface="Cambria Math" panose="02040503050406030204" pitchFamily="18" charset="0"/>
                                        </a:rPr>
                                      </m:ctrlPr>
                                    </m:sSubPr>
                                    <m:e>
                                      <m:r>
                                        <a:rPr lang="en-US" altLang="zh-CN" i="1" kern="100">
                                          <a:solidFill>
                                            <a:schemeClr val="tx1">
                                              <a:lumMod val="75000"/>
                                              <a:lumOff val="25000"/>
                                            </a:schemeClr>
                                          </a:solidFill>
                                          <a:latin typeface="Cambria Math" panose="02040503050406030204" pitchFamily="18" charset="0"/>
                                        </a:rPr>
                                        <m:t>𝑆</m:t>
                                      </m:r>
                                    </m:e>
                                    <m:sub>
                                      <m:r>
                                        <m:rPr>
                                          <m:sty m:val="p"/>
                                        </m:rPr>
                                        <a:rPr lang="en-US" altLang="zh-CN" i="1" kern="100">
                                          <a:solidFill>
                                            <a:schemeClr val="tx1">
                                              <a:lumMod val="75000"/>
                                              <a:lumOff val="25000"/>
                                            </a:schemeClr>
                                          </a:solidFill>
                                          <a:latin typeface="Cambria Math" panose="02040503050406030204" pitchFamily="18" charset="0"/>
                                        </a:rPr>
                                        <m:t>c</m:t>
                                      </m:r>
                                    </m:sub>
                                  </m:sSub>
                                  <m:r>
                                    <a:rPr lang="en-US" altLang="zh-CN" i="1" kern="100">
                                      <a:solidFill>
                                        <a:schemeClr val="tx1">
                                          <a:lumMod val="75000"/>
                                          <a:lumOff val="25000"/>
                                        </a:schemeClr>
                                      </a:solidFill>
                                      <a:latin typeface="Cambria Math" panose="02040503050406030204" pitchFamily="18" charset="0"/>
                                    </a:rPr>
                                    <m:t>)</m:t>
                                  </m:r>
                                </m:e>
                              </m:func>
                            </m:e>
                          </m:nary>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0263007" y="5762910"/>
                <a:ext cx="1784206" cy="66909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755694" y="3766580"/>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3</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256×256</m:t>
                      </m:r>
                    </m:oMath>
                  </m:oMathPara>
                </a14:m>
                <a:endParaRPr lang="zh-CN" altLang="en-US" sz="1400" dirty="0">
                  <a:solidFill>
                    <a:srgbClr val="FF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755694" y="3766580"/>
                <a:ext cx="1161408" cy="215444"/>
              </a:xfrm>
              <a:prstGeom prst="rect">
                <a:avLst/>
              </a:prstGeom>
              <a:blipFill rotWithShape="0">
                <a:blip r:embed="rId12"/>
                <a:stretch>
                  <a:fillRect l="-2632" r="-263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726998" y="3827765"/>
                <a:ext cx="11614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solidFill>
                            <a:srgbClr val="FF0000"/>
                          </a:solidFill>
                          <a:latin typeface="Cambria Math" panose="02040503050406030204" pitchFamily="18" charset="0"/>
                        </a:rPr>
                        <m:t>5</m:t>
                      </m:r>
                      <m:r>
                        <a:rPr lang="en-US" altLang="zh-CN" sz="1400" b="0" i="1" smtClean="0">
                          <a:solidFill>
                            <a:srgbClr val="FF0000"/>
                          </a:solidFill>
                          <a:latin typeface="Cambria Math" panose="02040503050406030204" pitchFamily="18" charset="0"/>
                        </a:rPr>
                        <m:t>12</m:t>
                      </m:r>
                      <m:r>
                        <a:rPr lang="en-US" altLang="zh-CN" sz="1400" i="1">
                          <a:solidFill>
                            <a:srgbClr val="FF0000"/>
                          </a:solidFill>
                          <a:latin typeface="Cambria Math" panose="02040503050406030204" pitchFamily="18" charset="0"/>
                          <a:ea typeface="Cambria Math" panose="020405030504060302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rPr>
                        <m:t>14×14</m:t>
                      </m:r>
                    </m:oMath>
                  </m:oMathPara>
                </a14:m>
                <a:endParaRPr lang="zh-CN" altLang="en-US" sz="1400"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6726998" y="3827765"/>
                <a:ext cx="1161408" cy="215444"/>
              </a:xfrm>
              <a:prstGeom prst="rect">
                <a:avLst/>
              </a:prstGeom>
              <a:blipFill rotWithShape="0">
                <a:blip r:embed="rId13"/>
                <a:stretch>
                  <a:fillRect l="-3158" r="-263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8688197" y="3827765"/>
                <a:ext cx="34785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solidFill>
                            <a:srgbClr val="FF0000"/>
                          </a:solidFill>
                          <a:latin typeface="Cambria Math" panose="02040503050406030204" pitchFamily="18" charset="0"/>
                        </a:rPr>
                        <m:t>512</m:t>
                      </m:r>
                    </m:oMath>
                  </m:oMathPara>
                </a14:m>
                <a:endParaRPr lang="zh-CN" altLang="en-US" sz="1400"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8688197" y="3827765"/>
                <a:ext cx="347852" cy="215444"/>
              </a:xfrm>
              <a:prstGeom prst="rect">
                <a:avLst/>
              </a:prstGeom>
              <a:blipFill rotWithShape="0">
                <a:blip r:embed="rId14"/>
                <a:stretch>
                  <a:fillRect l="-10526" r="-10526" b="-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96322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NjNGYxZjc2MGQ0OTllZTYyN2ZmZGRiMmRiMjU3ZT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tailEnd type="stealth"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2352</TotalTime>
  <Words>2624</Words>
  <Application>Microsoft Macintosh PowerPoint</Application>
  <PresentationFormat>Widescreen</PresentationFormat>
  <Paragraphs>153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等线</vt:lpstr>
      <vt:lpstr>等线 Light</vt:lpstr>
      <vt:lpstr>微软雅黑</vt:lpstr>
      <vt:lpstr>Arial</vt:lpstr>
      <vt:lpstr>Cambria Math</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卢 天田</dc:creator>
  <cp:lastModifiedBy>Kang Liu</cp:lastModifiedBy>
  <cp:revision>204</cp:revision>
  <dcterms:created xsi:type="dcterms:W3CDTF">2021-09-19T09:11:00Z</dcterms:created>
  <dcterms:modified xsi:type="dcterms:W3CDTF">2023-12-10T09:43:19Z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7DDDE64C68624C9DB1DA409A6EEE2FF8_12</vt:lpwstr>
  </property>
  <property fmtid="{D5CDD505-2E9C-101B-9397-08002B2CF9AE}" pid="3" name="KSOProductBuildVer">
    <vt:lpwstr>2052-12.1.0.15374</vt:lpwstr>
  </property>
</Properties>
</file>